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8" r:id="rId2"/>
    <p:sldId id="344" r:id="rId3"/>
    <p:sldId id="274" r:id="rId4"/>
    <p:sldId id="271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289" r:id="rId16"/>
    <p:sldId id="275" r:id="rId17"/>
    <p:sldId id="296" r:id="rId18"/>
    <p:sldId id="320" r:id="rId19"/>
    <p:sldId id="345" r:id="rId20"/>
    <p:sldId id="346" r:id="rId21"/>
    <p:sldId id="347" r:id="rId22"/>
    <p:sldId id="348" r:id="rId23"/>
    <p:sldId id="349" r:id="rId24"/>
    <p:sldId id="350" r:id="rId25"/>
    <p:sldId id="321" r:id="rId26"/>
    <p:sldId id="351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16" r:id="rId37"/>
    <p:sldId id="305" r:id="rId38"/>
    <p:sldId id="317" r:id="rId39"/>
    <p:sldId id="298" r:id="rId40"/>
    <p:sldId id="318" r:id="rId41"/>
    <p:sldId id="299" r:id="rId42"/>
    <p:sldId id="319" r:id="rId43"/>
    <p:sldId id="314" r:id="rId44"/>
    <p:sldId id="295" r:id="rId45"/>
    <p:sldId id="291" r:id="rId46"/>
    <p:sldId id="276" r:id="rId47"/>
    <p:sldId id="315" r:id="rId48"/>
    <p:sldId id="324" r:id="rId49"/>
    <p:sldId id="279" r:id="rId50"/>
    <p:sldId id="280" r:id="rId51"/>
    <p:sldId id="322" r:id="rId52"/>
    <p:sldId id="323" r:id="rId53"/>
    <p:sldId id="312" r:id="rId54"/>
    <p:sldId id="352" r:id="rId55"/>
    <p:sldId id="311" r:id="rId56"/>
    <p:sldId id="288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0F2"/>
    <a:srgbClr val="B7D8A0"/>
    <a:srgbClr val="FFCC00"/>
    <a:srgbClr val="FD512F"/>
    <a:srgbClr val="A86ED4"/>
    <a:srgbClr val="CDFBCF"/>
    <a:srgbClr val="E48686"/>
    <a:srgbClr val="EDED13"/>
    <a:srgbClr val="B482DA"/>
    <a:srgbClr val="DFA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1132" autoAdjust="0"/>
  </p:normalViewPr>
  <p:slideViewPr>
    <p:cSldViewPr snapToGrid="0">
      <p:cViewPr varScale="1">
        <p:scale>
          <a:sx n="68" d="100"/>
          <a:sy n="68" d="100"/>
        </p:scale>
        <p:origin x="17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6635-EE7B-4AD3-8F5A-7DE0F34D4DDC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079A8-4938-41A4-9CF4-937F205D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49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장비 딜레이</a:t>
            </a:r>
            <a:endParaRPr lang="en-US" altLang="ko-KR" dirty="0"/>
          </a:p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처음 접해본 분야여서 공부하는 시간이 필요해서 일정이 딜레이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53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30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 마자 중계기와 관리자가 나뉘기 때문에 다음과 같이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3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82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59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285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419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82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445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13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16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13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48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48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07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b="1" dirty="0">
                <a:latin typeface="Haettenschweiler" panose="020B0706040902060204" pitchFamily="34" charset="0"/>
              </a:rPr>
              <a:t>보행자 친화적인 교통 신호등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국가적인 차원의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산업 도모 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빅데이터 확보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017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b="1" dirty="0">
                <a:latin typeface="Haettenschweiler" panose="020B0706040902060204" pitchFamily="34" charset="0"/>
              </a:rPr>
              <a:t>보행자 친화적인 교통 신호등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국가적인 차원의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산업 도모 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빅데이터 확보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001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아쉬운점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프로그램이 무거움 </a:t>
            </a:r>
            <a:r>
              <a:rPr lang="en-US" altLang="ko-KR" dirty="0"/>
              <a:t>-&gt; c </a:t>
            </a:r>
            <a:r>
              <a:rPr lang="ko-KR" altLang="en-US" dirty="0"/>
              <a:t>언어로 변경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라즈베리에서</a:t>
            </a:r>
            <a:r>
              <a:rPr lang="ko-KR" altLang="en-US" dirty="0"/>
              <a:t> </a:t>
            </a:r>
            <a:r>
              <a:rPr lang="en-US" altLang="ko-KR" dirty="0" err="1"/>
              <a:t>opencv</a:t>
            </a:r>
            <a:r>
              <a:rPr lang="ko-KR" altLang="en-US" dirty="0"/>
              <a:t>나 딥러닝 프로그램을 돌리기 역부족 </a:t>
            </a:r>
            <a:r>
              <a:rPr lang="en-US" altLang="ko-KR" dirty="0"/>
              <a:t>-&gt; </a:t>
            </a:r>
            <a:r>
              <a:rPr lang="ko-KR" altLang="en-US" dirty="0" err="1"/>
              <a:t>젝슨</a:t>
            </a:r>
            <a:r>
              <a:rPr lang="ko-KR" altLang="en-US" dirty="0"/>
              <a:t> 나노 사용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신호등 위치를 경기도 소재 신호등으로만 사용했던 점</a:t>
            </a:r>
            <a:r>
              <a:rPr lang="en-US" altLang="ko-KR" dirty="0"/>
              <a:t>. -&gt; </a:t>
            </a:r>
            <a:r>
              <a:rPr lang="ko-KR" altLang="en-US" dirty="0"/>
              <a:t>다른 지역의 공공데이터 수집 및 사용</a:t>
            </a:r>
            <a:endParaRPr lang="en-US" altLang="ko-KR" dirty="0"/>
          </a:p>
          <a:p>
            <a:r>
              <a:rPr lang="ko-KR" altLang="en-US" dirty="0"/>
              <a:t>신호등 제어 상황을 </a:t>
            </a:r>
            <a:r>
              <a:rPr lang="ko-KR" altLang="en-US" dirty="0" err="1"/>
              <a:t>일차선</a:t>
            </a:r>
            <a:r>
              <a:rPr lang="ko-KR" altLang="en-US" dirty="0"/>
              <a:t> 도로에 한에서만 전제조건으로 한점</a:t>
            </a:r>
            <a:r>
              <a:rPr lang="en-US" altLang="ko-KR" dirty="0"/>
              <a:t>. -&gt; </a:t>
            </a:r>
            <a:r>
              <a:rPr lang="ko-KR" altLang="en-US" dirty="0"/>
              <a:t>도로교통법에 맞춰서 신호등 디자인 및 교통 시스템을 조사하여 현실성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보행신호에서 디스플레이 </a:t>
            </a:r>
            <a:r>
              <a:rPr lang="en-US" altLang="ko-KR" dirty="0"/>
              <a:t>2</a:t>
            </a:r>
            <a:r>
              <a:rPr lang="ko-KR" altLang="en-US" dirty="0"/>
              <a:t>개만 사용했는데</a:t>
            </a:r>
            <a:r>
              <a:rPr lang="en-US" altLang="ko-KR" dirty="0"/>
              <a:t>….. -&gt; </a:t>
            </a:r>
            <a:r>
              <a:rPr lang="ko-KR" altLang="en-US" dirty="0"/>
              <a:t>디스플레이 패널을 추가해서 각종 메타 정보를 추가해서 </a:t>
            </a:r>
            <a:r>
              <a:rPr lang="ko-KR" altLang="en-US" dirty="0" err="1"/>
              <a:t>나타나게할</a:t>
            </a:r>
            <a:r>
              <a:rPr lang="ko-KR" altLang="en-US" dirty="0"/>
              <a:t> 것</a:t>
            </a:r>
            <a:r>
              <a:rPr lang="en-US" altLang="ko-KR" dirty="0"/>
              <a:t>(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 err="1"/>
              <a:t>캠패인</a:t>
            </a:r>
            <a:r>
              <a:rPr lang="ko-KR" altLang="en-US" dirty="0"/>
              <a:t> 등등</a:t>
            </a:r>
            <a:r>
              <a:rPr lang="en-US" altLang="ko-KR" dirty="0"/>
              <a:t>) </a:t>
            </a:r>
            <a:r>
              <a:rPr lang="ko-KR" altLang="en-US" dirty="0"/>
              <a:t>활용 방안 확장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5. </a:t>
            </a:r>
            <a:r>
              <a:rPr lang="en-US" altLang="ko-KR" dirty="0" err="1"/>
              <a:t>sqlite</a:t>
            </a:r>
            <a:r>
              <a:rPr lang="ko-KR" altLang="en-US" dirty="0"/>
              <a:t>만 </a:t>
            </a:r>
            <a:r>
              <a:rPr lang="ko-KR" altLang="en-US" dirty="0" err="1"/>
              <a:t>썼던것</a:t>
            </a:r>
            <a:r>
              <a:rPr lang="ko-KR" altLang="en-US" dirty="0"/>
              <a:t> 데이터 베이스로 대체 </a:t>
            </a:r>
            <a:r>
              <a:rPr lang="ko-KR" altLang="en-US" dirty="0" err="1"/>
              <a:t>해야됨</a:t>
            </a:r>
            <a:r>
              <a:rPr lang="en-US" altLang="ko-KR" dirty="0"/>
              <a:t>. -&gt; oracle </a:t>
            </a:r>
            <a:r>
              <a:rPr lang="ko-KR" altLang="en-US" dirty="0"/>
              <a:t>등 다른 데이터 베이스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36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아쉬운점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프로그램이 무거움 </a:t>
            </a:r>
            <a:r>
              <a:rPr lang="en-US" altLang="ko-KR" dirty="0"/>
              <a:t>-&gt; c </a:t>
            </a:r>
            <a:r>
              <a:rPr lang="ko-KR" altLang="en-US" dirty="0"/>
              <a:t>언어로 변경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라즈베리에서</a:t>
            </a:r>
            <a:r>
              <a:rPr lang="ko-KR" altLang="en-US" dirty="0"/>
              <a:t> </a:t>
            </a:r>
            <a:r>
              <a:rPr lang="en-US" altLang="ko-KR" dirty="0" err="1"/>
              <a:t>opencv</a:t>
            </a:r>
            <a:r>
              <a:rPr lang="ko-KR" altLang="en-US" dirty="0"/>
              <a:t>나 딥러닝 프로그램을 돌리기 역부족 </a:t>
            </a:r>
            <a:r>
              <a:rPr lang="en-US" altLang="ko-KR" dirty="0"/>
              <a:t>-&gt; </a:t>
            </a:r>
            <a:r>
              <a:rPr lang="ko-KR" altLang="en-US" dirty="0" err="1"/>
              <a:t>젝슨</a:t>
            </a:r>
            <a:r>
              <a:rPr lang="ko-KR" altLang="en-US" dirty="0"/>
              <a:t> 나노 사용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신호등 위치를 경기도 소재 신호등으로만 사용했던 점</a:t>
            </a:r>
            <a:r>
              <a:rPr lang="en-US" altLang="ko-KR" dirty="0"/>
              <a:t>. -&gt; </a:t>
            </a:r>
            <a:r>
              <a:rPr lang="ko-KR" altLang="en-US" dirty="0"/>
              <a:t>다른 지역의 공공데이터 수집 및 사용</a:t>
            </a:r>
            <a:endParaRPr lang="en-US" altLang="ko-KR" dirty="0"/>
          </a:p>
          <a:p>
            <a:r>
              <a:rPr lang="ko-KR" altLang="en-US" dirty="0"/>
              <a:t>신호등 제어 상황을 </a:t>
            </a:r>
            <a:r>
              <a:rPr lang="ko-KR" altLang="en-US" dirty="0" err="1"/>
              <a:t>일차선</a:t>
            </a:r>
            <a:r>
              <a:rPr lang="ko-KR" altLang="en-US" dirty="0"/>
              <a:t> 도로에 한에서만 전제조건으로 한점</a:t>
            </a:r>
            <a:r>
              <a:rPr lang="en-US" altLang="ko-KR" dirty="0"/>
              <a:t>. -&gt; </a:t>
            </a:r>
            <a:r>
              <a:rPr lang="ko-KR" altLang="en-US" dirty="0"/>
              <a:t>도로교통법에 맞춰서 신호등 디자인 및 교통 시스템을 조사하여 현실성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보행신호에서 디스플레이 </a:t>
            </a:r>
            <a:r>
              <a:rPr lang="en-US" altLang="ko-KR" dirty="0"/>
              <a:t>2</a:t>
            </a:r>
            <a:r>
              <a:rPr lang="ko-KR" altLang="en-US" dirty="0"/>
              <a:t>개만 사용했는데</a:t>
            </a:r>
            <a:r>
              <a:rPr lang="en-US" altLang="ko-KR" dirty="0"/>
              <a:t>….. -&gt; </a:t>
            </a:r>
            <a:r>
              <a:rPr lang="ko-KR" altLang="en-US" dirty="0"/>
              <a:t>디스플레이 패널을 추가해서 각종 메타 정보를 추가해서 </a:t>
            </a:r>
            <a:r>
              <a:rPr lang="ko-KR" altLang="en-US" dirty="0" err="1"/>
              <a:t>나타나게할</a:t>
            </a:r>
            <a:r>
              <a:rPr lang="ko-KR" altLang="en-US" dirty="0"/>
              <a:t> 것</a:t>
            </a:r>
            <a:r>
              <a:rPr lang="en-US" altLang="ko-KR" dirty="0"/>
              <a:t>(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 err="1"/>
              <a:t>캠패인</a:t>
            </a:r>
            <a:r>
              <a:rPr lang="ko-KR" altLang="en-US" dirty="0"/>
              <a:t> 등등</a:t>
            </a:r>
            <a:r>
              <a:rPr lang="en-US" altLang="ko-KR" dirty="0"/>
              <a:t>) </a:t>
            </a:r>
            <a:r>
              <a:rPr lang="ko-KR" altLang="en-US" dirty="0"/>
              <a:t>활용 방안 확장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5. </a:t>
            </a:r>
            <a:r>
              <a:rPr lang="en-US" altLang="ko-KR" dirty="0" err="1"/>
              <a:t>sqlite</a:t>
            </a:r>
            <a:r>
              <a:rPr lang="ko-KR" altLang="en-US" dirty="0"/>
              <a:t>만 </a:t>
            </a:r>
            <a:r>
              <a:rPr lang="ko-KR" altLang="en-US" dirty="0" err="1"/>
              <a:t>썼던것</a:t>
            </a:r>
            <a:r>
              <a:rPr lang="ko-KR" altLang="en-US" dirty="0"/>
              <a:t> 데이터 베이스로 대체 </a:t>
            </a:r>
            <a:r>
              <a:rPr lang="ko-KR" altLang="en-US" dirty="0" err="1"/>
              <a:t>해야됨</a:t>
            </a:r>
            <a:r>
              <a:rPr lang="en-US" altLang="ko-KR" dirty="0"/>
              <a:t>. -&gt; oracle </a:t>
            </a:r>
            <a:r>
              <a:rPr lang="ko-KR" altLang="en-US" dirty="0"/>
              <a:t>등 다른 데이터 베이스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606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0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6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98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7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7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microsoft.com/office/2007/relationships/hdphoto" Target="../media/hdphoto5.wdp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jpeg"/><Relationship Id="rId5" Type="http://schemas.openxmlformats.org/officeDocument/2006/relationships/image" Target="../media/image32.png"/><Relationship Id="rId10" Type="http://schemas.openxmlformats.org/officeDocument/2006/relationships/image" Target="../media/image36.jpeg"/><Relationship Id="rId4" Type="http://schemas.microsoft.com/office/2007/relationships/hdphoto" Target="../media/hdphoto3.wdp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microsoft.com/office/2007/relationships/hdphoto" Target="../media/hdphoto3.wdp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3.wdp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3.wdp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3.wdp"/><Relationship Id="rId7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jp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microsoft.com/office/2007/relationships/hdphoto" Target="../media/hdphoto3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6.png"/><Relationship Id="rId7" Type="http://schemas.microsoft.com/office/2007/relationships/hdphoto" Target="../media/hdphoto6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microsoft.com/office/2007/relationships/hdphoto" Target="../media/hdphoto3.wdp"/><Relationship Id="rId9" Type="http://schemas.microsoft.com/office/2007/relationships/hdphoto" Target="../media/hdphoto7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6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7.png"/><Relationship Id="rId4" Type="http://schemas.microsoft.com/office/2007/relationships/hdphoto" Target="../media/hdphoto3.wdp"/><Relationship Id="rId9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5" Type="http://schemas.openxmlformats.org/officeDocument/2006/relationships/image" Target="../media/image118.png"/><Relationship Id="rId4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6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7.png"/><Relationship Id="rId4" Type="http://schemas.microsoft.com/office/2007/relationships/hdphoto" Target="../media/hdphoto3.wdp"/><Relationship Id="rId9" Type="http://schemas.microsoft.com/office/2007/relationships/hdphoto" Target="../media/hdphoto8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6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7.png"/><Relationship Id="rId4" Type="http://schemas.microsoft.com/office/2007/relationships/hdphoto" Target="../media/hdphoto3.wdp"/><Relationship Id="rId9" Type="http://schemas.microsoft.com/office/2007/relationships/hdphoto" Target="../media/hdphoto8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news.seoul.go.kr/traffic/files/2018/11/5c0085353b3517.05190684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sp>
        <p:nvSpPr>
          <p:cNvPr id="4109" name="TextBox 4108">
            <a:extLst>
              <a:ext uri="{FF2B5EF4-FFF2-40B4-BE49-F238E27FC236}">
                <a16:creationId xmlns:a16="http://schemas.microsoft.com/office/drawing/2014/main" id="{90648BE1-0C5C-A4BD-352B-1C69A60E5895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46F68F9F-1B38-023B-195E-385370EAEEEE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229ADE33-5F8C-FD9B-F491-CC661BB346D2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4111" name="그룹 1006">
              <a:extLst>
                <a:ext uri="{FF2B5EF4-FFF2-40B4-BE49-F238E27FC236}">
                  <a16:creationId xmlns:a16="http://schemas.microsoft.com/office/drawing/2014/main" id="{A5ED2D73-38C7-ED9B-0206-F90803440230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4112" name="Object 19">
                <a:extLst>
                  <a:ext uri="{FF2B5EF4-FFF2-40B4-BE49-F238E27FC236}">
                    <a16:creationId xmlns:a16="http://schemas.microsoft.com/office/drawing/2014/main" id="{C62879A4-84BE-47BC-383D-EFFD11BA8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D7FFF2EF-5F97-B096-C235-07AF9F3FCA68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</a:t>
              </a:r>
              <a:r>
                <a:rPr lang="ko-KR" altLang="en-US" sz="1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7170" name="Picture 2" descr="교통신호 제어기 무방비 노출…관리 '비상'">
            <a:extLst>
              <a:ext uri="{FF2B5EF4-FFF2-40B4-BE49-F238E27FC236}">
                <a16:creationId xmlns:a16="http://schemas.microsoft.com/office/drawing/2014/main" id="{3805E090-4546-B3B3-9960-ACDDE0DA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17" y="4475869"/>
            <a:ext cx="3753885" cy="211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에스에이텍">
            <a:extLst>
              <a:ext uri="{FF2B5EF4-FFF2-40B4-BE49-F238E27FC236}">
                <a16:creationId xmlns:a16="http://schemas.microsoft.com/office/drawing/2014/main" id="{16E9D5BC-2055-7A1D-A36F-4BF6B920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18" y="1990041"/>
            <a:ext cx="18954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원격 교육 - 무료 교육개 아이콘">
            <a:extLst>
              <a:ext uri="{FF2B5EF4-FFF2-40B4-BE49-F238E27FC236}">
                <a16:creationId xmlns:a16="http://schemas.microsoft.com/office/drawing/2014/main" id="{B4EB4FD9-4B98-85B0-B01D-CC4A1B47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13" y="2455531"/>
            <a:ext cx="3753885" cy="375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B9A1A-3372-D525-04CC-5A0864F739FD}"/>
              </a:ext>
            </a:extLst>
          </p:cNvPr>
          <p:cNvSpPr txBox="1"/>
          <p:nvPr/>
        </p:nvSpPr>
        <p:spPr>
          <a:xfrm>
            <a:off x="8132563" y="6106198"/>
            <a:ext cx="294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 제어 가능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9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8">
            <a:extLst>
              <a:ext uri="{FF2B5EF4-FFF2-40B4-BE49-F238E27FC236}">
                <a16:creationId xmlns:a16="http://schemas.microsoft.com/office/drawing/2014/main" id="{6D930A05-C4E7-AF2C-9793-9776FB905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2616" y="5174576"/>
            <a:ext cx="949158" cy="323949"/>
          </a:xfrm>
          <a:prstGeom prst="rect">
            <a:avLst/>
          </a:prstGeom>
        </p:spPr>
      </p:pic>
      <p:pic>
        <p:nvPicPr>
          <p:cNvPr id="19" name="Object 28">
            <a:extLst>
              <a:ext uri="{FF2B5EF4-FFF2-40B4-BE49-F238E27FC236}">
                <a16:creationId xmlns:a16="http://schemas.microsoft.com/office/drawing/2014/main" id="{24F5DDAA-F8BA-1989-E747-998CD737F8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3824" y="3810900"/>
            <a:ext cx="697585" cy="323949"/>
          </a:xfrm>
          <a:prstGeom prst="rect">
            <a:avLst/>
          </a:prstGeom>
        </p:spPr>
      </p:pic>
      <p:pic>
        <p:nvPicPr>
          <p:cNvPr id="16" name="Object 28">
            <a:extLst>
              <a:ext uri="{FF2B5EF4-FFF2-40B4-BE49-F238E27FC236}">
                <a16:creationId xmlns:a16="http://schemas.microsoft.com/office/drawing/2014/main" id="{C8DB5A0E-172D-083D-1CD3-215E6362F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7698" y="4077199"/>
            <a:ext cx="949158" cy="323949"/>
          </a:xfrm>
          <a:prstGeom prst="rect">
            <a:avLst/>
          </a:prstGeom>
        </p:spPr>
      </p:pic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0E574DD-AF5F-64C1-1D3A-F611581DAB31}"/>
              </a:ext>
            </a:extLst>
          </p:cNvPr>
          <p:cNvGrpSpPr/>
          <p:nvPr/>
        </p:nvGrpSpPr>
        <p:grpSpPr>
          <a:xfrm>
            <a:off x="6324773" y="2936338"/>
            <a:ext cx="949158" cy="323949"/>
            <a:chOff x="11003356" y="7965688"/>
            <a:chExt cx="6171429" cy="1338765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DBBB6D5F-D387-C463-2DA9-37565B84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CD267CA-9A38-DF75-C55D-9BE7472965A9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028C0ADC-CD32-C84E-1625-612D761A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572C2C-B533-7293-A4B4-8D71EBC7BB9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D01B5E-088B-6CB5-047D-BF5A5EA651D5}"/>
              </a:ext>
            </a:extLst>
          </p:cNvPr>
          <p:cNvGrpSpPr/>
          <p:nvPr/>
        </p:nvGrpSpPr>
        <p:grpSpPr>
          <a:xfrm>
            <a:off x="8281094" y="1490853"/>
            <a:ext cx="1311337" cy="5273900"/>
            <a:chOff x="8301212" y="769835"/>
            <a:chExt cx="1577763" cy="5273900"/>
          </a:xfrm>
        </p:grpSpPr>
        <p:sp>
          <p:nvSpPr>
            <p:cNvPr id="11" name="자유형 16">
              <a:extLst>
                <a:ext uri="{FF2B5EF4-FFF2-40B4-BE49-F238E27FC236}">
                  <a16:creationId xmlns:a16="http://schemas.microsoft.com/office/drawing/2014/main" id="{D21D16C3-E33D-C2E4-E936-53B80FE98DB9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60C7C350-6262-D241-72BE-D783F9DB6281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6">
              <a:extLst>
                <a:ext uri="{FF2B5EF4-FFF2-40B4-BE49-F238E27FC236}">
                  <a16:creationId xmlns:a16="http://schemas.microsoft.com/office/drawing/2014/main" id="{DB0DF461-21EF-A70B-91EF-33BB9A275471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CA839EA5-F533-B0D0-CAF0-EC22DB52584A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64A14B-94AE-2699-2B57-14ACA7536BC4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소리 24">
              <a:hlinkClick r:id="" action="ppaction://noaction" highlightClick="1">
                <a:snd r:embed="rId6" name="applause.wav"/>
              </a:hlinkClick>
              <a:extLst>
                <a:ext uri="{FF2B5EF4-FFF2-40B4-BE49-F238E27FC236}">
                  <a16:creationId xmlns:a16="http://schemas.microsoft.com/office/drawing/2014/main" id="{55BD32CC-9877-03B4-8AE0-68895ED185B4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6A769-3D86-F8EE-456F-86C1B37F178A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DDEABB5-411A-C13F-E1EC-B5F19D37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D99D0-DF96-8FF9-B45D-EC144F3156C8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5234F4-9CF3-48C1-8AF6-759E8820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66FA3C-38E9-CB66-ADC4-53C7C65EDDD6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F5F844-010D-033E-03B1-48D2E13B6606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30" name="자유형 56">
              <a:extLst>
                <a:ext uri="{FF2B5EF4-FFF2-40B4-BE49-F238E27FC236}">
                  <a16:creationId xmlns:a16="http://schemas.microsoft.com/office/drawing/2014/main" id="{E25B7B93-A835-22C9-D51F-300BE7F2775C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11A357-5B80-482E-A970-519EECE828A0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5E1F49-AC7B-4E3B-0CA6-A874B3F2C3B4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6AADFF-E28B-C925-062B-007CBE0DD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2" y="2152428"/>
            <a:ext cx="3678334" cy="42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B523E-42E7-7B2C-1010-65087DD48CBA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0CACE-924A-44B5-59B5-459ABEE70DCD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보행자용 신호등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36B148-1E43-35A3-726C-F6459256FAFB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01017F5-351F-131F-E5D8-B56FF5D7728A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C16D6A-8D9E-0EF3-FB80-285BBEBCD87B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E3BB76-01FB-1ECB-17AE-2F29B98EAE87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0100C-B246-29E8-98D0-C4B3C3B8B853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불가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360159-7B77-C7D6-BAB4-CB6DF57FA54F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410F8-B8E5-068E-82F2-D189B01F901E}"/>
              </a:ext>
            </a:extLst>
          </p:cNvPr>
          <p:cNvSpPr txBox="1"/>
          <p:nvPr/>
        </p:nvSpPr>
        <p:spPr>
          <a:xfrm>
            <a:off x="4285166" y="5180192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 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9EEBA-C266-3791-9561-26A236B5D491}"/>
              </a:ext>
            </a:extLst>
          </p:cNvPr>
          <p:cNvSpPr txBox="1"/>
          <p:nvPr/>
        </p:nvSpPr>
        <p:spPr>
          <a:xfrm>
            <a:off x="6175686" y="5143281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73340-5B25-89A7-1AEC-742BD92C3A92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1F7C20-6250-200E-A7AF-9D51BA0C4DB1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F670E2B9-1EE7-8198-46A1-AF4702E81F3F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FDE15F73-0711-99AC-9703-9B242F863961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E5AC5AFA-C664-7B8F-1913-29DDC5E16747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84B5CC49-57BC-2F79-861F-129C4AC1E009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5BABB9DC-DD34-63BE-45D9-36A2AEF26760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65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8BA55-214F-2E1A-381C-1235ABBFBD4B}"/>
              </a:ext>
            </a:extLst>
          </p:cNvPr>
          <p:cNvSpPr/>
          <p:nvPr/>
        </p:nvSpPr>
        <p:spPr>
          <a:xfrm>
            <a:off x="239470" y="2653565"/>
            <a:ext cx="5497306" cy="26401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FC5A93-07AF-08FE-27DA-1EB22D8D89E7}"/>
              </a:ext>
            </a:extLst>
          </p:cNvPr>
          <p:cNvSpPr/>
          <p:nvPr/>
        </p:nvSpPr>
        <p:spPr>
          <a:xfrm>
            <a:off x="6226569" y="2653565"/>
            <a:ext cx="5674457" cy="268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8FE5A12-500A-64E6-D980-A430D2B742A5}"/>
              </a:ext>
            </a:extLst>
          </p:cNvPr>
          <p:cNvSpPr/>
          <p:nvPr/>
        </p:nvSpPr>
        <p:spPr>
          <a:xfrm>
            <a:off x="8265466" y="3150197"/>
            <a:ext cx="3515065" cy="1858391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057D9E5-3634-FCD7-448C-EB575BEEC568}"/>
              </a:ext>
            </a:extLst>
          </p:cNvPr>
          <p:cNvSpPr/>
          <p:nvPr/>
        </p:nvSpPr>
        <p:spPr>
          <a:xfrm>
            <a:off x="3923390" y="3150197"/>
            <a:ext cx="4188179" cy="1858391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8A7C93-9873-2F13-3DAE-D814BAE9B297}"/>
              </a:ext>
            </a:extLst>
          </p:cNvPr>
          <p:cNvSpPr txBox="1"/>
          <p:nvPr/>
        </p:nvSpPr>
        <p:spPr>
          <a:xfrm>
            <a:off x="8324404" y="2153805"/>
            <a:ext cx="164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라즈베리파이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E7FA8-EFE9-B6CB-7881-0303EA264C21}"/>
              </a:ext>
            </a:extLst>
          </p:cNvPr>
          <p:cNvSpPr txBox="1"/>
          <p:nvPr/>
        </p:nvSpPr>
        <p:spPr>
          <a:xfrm>
            <a:off x="4644488" y="1274333"/>
            <a:ext cx="25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흐름도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60DE2-76E5-A6D4-D777-8DA24477836B}"/>
              </a:ext>
            </a:extLst>
          </p:cNvPr>
          <p:cNvSpPr txBox="1"/>
          <p:nvPr/>
        </p:nvSpPr>
        <p:spPr>
          <a:xfrm>
            <a:off x="2518664" y="2152503"/>
            <a:ext cx="102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웹 서버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9DD5-5987-1E98-E169-4B95A5DF4C76}"/>
              </a:ext>
            </a:extLst>
          </p:cNvPr>
          <p:cNvSpPr txBox="1"/>
          <p:nvPr/>
        </p:nvSpPr>
        <p:spPr>
          <a:xfrm>
            <a:off x="762317" y="2768370"/>
            <a:ext cx="313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B987274-BCF7-6688-5FA4-E86309599773}"/>
              </a:ext>
            </a:extLst>
          </p:cNvPr>
          <p:cNvSpPr/>
          <p:nvPr/>
        </p:nvSpPr>
        <p:spPr>
          <a:xfrm>
            <a:off x="411351" y="3174448"/>
            <a:ext cx="3380904" cy="1858391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923066C-9911-A7AF-F05F-EADE85A63512}"/>
              </a:ext>
            </a:extLst>
          </p:cNvPr>
          <p:cNvSpPr/>
          <p:nvPr/>
        </p:nvSpPr>
        <p:spPr>
          <a:xfrm>
            <a:off x="543777" y="3285557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228CDC9-0BA3-5DBF-9F5B-D06A2F02A388}"/>
              </a:ext>
            </a:extLst>
          </p:cNvPr>
          <p:cNvSpPr/>
          <p:nvPr/>
        </p:nvSpPr>
        <p:spPr>
          <a:xfrm>
            <a:off x="8456686" y="3431688"/>
            <a:ext cx="1379941" cy="14165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프로그램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81C6B6D-51F9-22B1-3854-053FF3D93A57}"/>
              </a:ext>
            </a:extLst>
          </p:cNvPr>
          <p:cNvSpPr/>
          <p:nvPr/>
        </p:nvSpPr>
        <p:spPr>
          <a:xfrm>
            <a:off x="10268649" y="3463365"/>
            <a:ext cx="1379941" cy="14165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카메라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센서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80E8560-5E56-2F06-E46F-6E4BE16FD8AD}"/>
              </a:ext>
            </a:extLst>
          </p:cNvPr>
          <p:cNvSpPr/>
          <p:nvPr/>
        </p:nvSpPr>
        <p:spPr>
          <a:xfrm>
            <a:off x="8518789" y="5667654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B6E6A57-FFB3-AC7A-4988-F85E1D6F192D}"/>
              </a:ext>
            </a:extLst>
          </p:cNvPr>
          <p:cNvSpPr/>
          <p:nvPr/>
        </p:nvSpPr>
        <p:spPr>
          <a:xfrm>
            <a:off x="8930527" y="4888551"/>
            <a:ext cx="45719" cy="673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CF48D1-EDD6-94F2-C6BE-A6C7941CCF64}"/>
              </a:ext>
            </a:extLst>
          </p:cNvPr>
          <p:cNvSpPr/>
          <p:nvPr/>
        </p:nvSpPr>
        <p:spPr>
          <a:xfrm flipH="1">
            <a:off x="9323512" y="4879963"/>
            <a:ext cx="45719" cy="6769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F72BB2-B1F6-D62E-A21C-70A7DE0E6187}"/>
              </a:ext>
            </a:extLst>
          </p:cNvPr>
          <p:cNvSpPr txBox="1"/>
          <p:nvPr/>
        </p:nvSpPr>
        <p:spPr>
          <a:xfrm>
            <a:off x="8800001" y="3063997"/>
            <a:ext cx="104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4E5869-1B5C-16DB-6DCC-FF4CF6EF856B}"/>
              </a:ext>
            </a:extLst>
          </p:cNvPr>
          <p:cNvSpPr txBox="1"/>
          <p:nvPr/>
        </p:nvSpPr>
        <p:spPr>
          <a:xfrm>
            <a:off x="10487203" y="3063997"/>
            <a:ext cx="104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357C029-5824-5E21-D7EF-60568DC16856}"/>
              </a:ext>
            </a:extLst>
          </p:cNvPr>
          <p:cNvSpPr/>
          <p:nvPr/>
        </p:nvSpPr>
        <p:spPr>
          <a:xfrm>
            <a:off x="6546531" y="3306202"/>
            <a:ext cx="1479147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subscriber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82B7109-8D86-0004-3F73-2FE95A598942}"/>
              </a:ext>
            </a:extLst>
          </p:cNvPr>
          <p:cNvSpPr/>
          <p:nvPr/>
        </p:nvSpPr>
        <p:spPr>
          <a:xfrm>
            <a:off x="4077287" y="3306202"/>
            <a:ext cx="1257162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publisher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C817BF2-FE6D-3F94-89E4-D6EAB636CEBB}"/>
              </a:ext>
            </a:extLst>
          </p:cNvPr>
          <p:cNvSpPr/>
          <p:nvPr/>
        </p:nvSpPr>
        <p:spPr>
          <a:xfrm>
            <a:off x="5434228" y="3306202"/>
            <a:ext cx="1026412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broker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B4018A8-E72C-3DB7-AB85-BE003BD57CFD}"/>
              </a:ext>
            </a:extLst>
          </p:cNvPr>
          <p:cNvSpPr/>
          <p:nvPr/>
        </p:nvSpPr>
        <p:spPr>
          <a:xfrm>
            <a:off x="2585439" y="5642115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75" name="화살표: 위쪽/아래쪽 74">
            <a:extLst>
              <a:ext uri="{FF2B5EF4-FFF2-40B4-BE49-F238E27FC236}">
                <a16:creationId xmlns:a16="http://schemas.microsoft.com/office/drawing/2014/main" id="{232DD7AE-8A98-EEF0-B7BC-5033EF9824D8}"/>
              </a:ext>
            </a:extLst>
          </p:cNvPr>
          <p:cNvSpPr/>
          <p:nvPr/>
        </p:nvSpPr>
        <p:spPr>
          <a:xfrm>
            <a:off x="3116767" y="5225236"/>
            <a:ext cx="255181" cy="474921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2B52FF7-BE7F-88BD-497F-FFA9EEF0C54C}"/>
              </a:ext>
            </a:extLst>
          </p:cNvPr>
          <p:cNvSpPr/>
          <p:nvPr/>
        </p:nvSpPr>
        <p:spPr>
          <a:xfrm>
            <a:off x="2953519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신호등제어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DB62D06-54B1-8983-9A54-32381EE84A72}"/>
              </a:ext>
            </a:extLst>
          </p:cNvPr>
          <p:cNvSpPr/>
          <p:nvPr/>
        </p:nvSpPr>
        <p:spPr>
          <a:xfrm>
            <a:off x="1339077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중계기목록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57E7C8BD-9723-F4B8-FEBC-309C78A1C35B}"/>
              </a:ext>
            </a:extLst>
          </p:cNvPr>
          <p:cNvSpPr/>
          <p:nvPr/>
        </p:nvSpPr>
        <p:spPr>
          <a:xfrm>
            <a:off x="2146298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신호등목록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0DADDBD-32F0-D078-0F5A-CAF1573AA5B6}"/>
              </a:ext>
            </a:extLst>
          </p:cNvPr>
          <p:cNvSpPr/>
          <p:nvPr/>
        </p:nvSpPr>
        <p:spPr>
          <a:xfrm>
            <a:off x="1119297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054DF1E8-ABED-19D1-3905-D313F4CA3D0E}"/>
              </a:ext>
            </a:extLst>
          </p:cNvPr>
          <p:cNvSpPr/>
          <p:nvPr/>
        </p:nvSpPr>
        <p:spPr>
          <a:xfrm>
            <a:off x="1881195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F5BDB0F8-0033-9117-028B-58A5C5A23DA7}"/>
              </a:ext>
            </a:extLst>
          </p:cNvPr>
          <p:cNvSpPr/>
          <p:nvPr/>
        </p:nvSpPr>
        <p:spPr>
          <a:xfrm>
            <a:off x="2699760" y="4021288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2418D993-ECF6-3AA5-9DD3-027A0666F474}"/>
              </a:ext>
            </a:extLst>
          </p:cNvPr>
          <p:cNvSpPr/>
          <p:nvPr/>
        </p:nvSpPr>
        <p:spPr>
          <a:xfrm>
            <a:off x="3518325" y="4021288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1D5BCDB9-97C4-24DE-F06F-7A4696CC5A10}"/>
              </a:ext>
            </a:extLst>
          </p:cNvPr>
          <p:cNvSpPr/>
          <p:nvPr/>
        </p:nvSpPr>
        <p:spPr>
          <a:xfrm>
            <a:off x="5204904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E14B3BDA-9735-51EA-3620-801CAC051E51}"/>
              </a:ext>
            </a:extLst>
          </p:cNvPr>
          <p:cNvSpPr/>
          <p:nvPr/>
        </p:nvSpPr>
        <p:spPr>
          <a:xfrm>
            <a:off x="6335969" y="4025548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9EB8CFC1-EE38-95DB-B8CF-081761065204}"/>
              </a:ext>
            </a:extLst>
          </p:cNvPr>
          <p:cNvSpPr/>
          <p:nvPr/>
        </p:nvSpPr>
        <p:spPr>
          <a:xfrm>
            <a:off x="7899228" y="4021288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AB009668-6ECB-F77C-5927-F8E354EBEDFB}"/>
              </a:ext>
            </a:extLst>
          </p:cNvPr>
          <p:cNvSpPr/>
          <p:nvPr/>
        </p:nvSpPr>
        <p:spPr>
          <a:xfrm flipH="1">
            <a:off x="9658394" y="4021288"/>
            <a:ext cx="726977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8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926729" y="1299565"/>
            <a:ext cx="204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pic>
        <p:nvPicPr>
          <p:cNvPr id="1026" name="Picture 2" descr="파이썬의 기초 (개발환경 세팅, 문법)">
            <a:extLst>
              <a:ext uri="{FF2B5EF4-FFF2-40B4-BE49-F238E27FC236}">
                <a16:creationId xmlns:a16="http://schemas.microsoft.com/office/drawing/2014/main" id="{A33E8BE8-A809-583C-1D9A-7BEF2E0C9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r="15879"/>
          <a:stretch/>
        </p:blipFill>
        <p:spPr bwMode="auto">
          <a:xfrm>
            <a:off x="717990" y="2281400"/>
            <a:ext cx="189259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.I.L 1st Week (HTML &amp;&amp; CSS)">
            <a:extLst>
              <a:ext uri="{FF2B5EF4-FFF2-40B4-BE49-F238E27FC236}">
                <a16:creationId xmlns:a16="http://schemas.microsoft.com/office/drawing/2014/main" id="{0053D19F-BB08-3E05-B24A-7BB7216CD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2250" y1="33750" x2="22250" y2="33750"/>
                        <a14:foregroundMark x1="16500" y1="33750" x2="16500" y2="33750"/>
                        <a14:foregroundMark x1="18750" y1="33750" x2="29750" y2="33250"/>
                        <a14:foregroundMark x1="16500" y1="32750" x2="29750" y2="32750"/>
                        <a14:foregroundMark x1="18500" y1="36000" x2="31250" y2="36000"/>
                        <a14:foregroundMark x1="17000" y1="31750" x2="29750" y2="31250"/>
                        <a14:foregroundMark x1="38250" y1="28000" x2="65250" y2="30000"/>
                        <a14:foregroundMark x1="36250" y1="27000" x2="60500" y2="27000"/>
                        <a14:foregroundMark x1="36000" y1="26000" x2="62750" y2="26500"/>
                        <a14:foregroundMark x1="36000" y1="31750" x2="62750" y2="30250"/>
                        <a14:foregroundMark x1="60500" y1="31250" x2="66750" y2="31250"/>
                        <a14:foregroundMark x1="61000" y1="27500" x2="64250" y2="28000"/>
                        <a14:foregroundMark x1="62000" y1="26000" x2="63750" y2="26000"/>
                        <a14:foregroundMark x1="37250" y1="30750" x2="27000" y2="34250"/>
                        <a14:foregroundMark x1="37250" y1="29000" x2="33500" y2="29000"/>
                        <a14:foregroundMark x1="22250" y1="36500" x2="15000" y2="35500"/>
                        <a14:foregroundMark x1="19750" y1="36000" x2="13250" y2="35500"/>
                        <a14:foregroundMark x1="18500" y1="31750" x2="12750" y2="35500"/>
                        <a14:foregroundMark x1="67500" y1="36500" x2="78500" y2="35500"/>
                        <a14:foregroundMark x1="69500" y1="34500" x2="85500" y2="35500"/>
                        <a14:foregroundMark x1="70500" y1="32750" x2="81750" y2="34500"/>
                        <a14:foregroundMark x1="67000" y1="31250" x2="79000" y2="34250"/>
                        <a14:foregroundMark x1="76000" y1="34250" x2="78500" y2="33250"/>
                        <a14:foregroundMark x1="78000" y1="33750" x2="79500" y2="31750"/>
                        <a14:foregroundMark x1="79000" y1="33250" x2="79500" y2="31250"/>
                        <a14:foregroundMark x1="18500" y1="32250" x2="18500" y2="32250"/>
                        <a14:foregroundMark x1="18500" y1="32250" x2="18500" y2="32250"/>
                        <a14:foregroundMark x1="17500" y1="31750" x2="17500" y2="31750"/>
                        <a14:foregroundMark x1="17500" y1="31250" x2="17500" y2="31250"/>
                        <a14:foregroundMark x1="16500" y1="31250" x2="16500" y2="31250"/>
                        <a14:foregroundMark x1="52000" y1="31750" x2="52000" y2="31750"/>
                        <a14:foregroundMark x1="68000" y1="29500" x2="68000" y2="29500"/>
                        <a14:foregroundMark x1="77000" y1="31750" x2="77000" y2="31750"/>
                        <a14:foregroundMark x1="69500" y1="31750" x2="69500" y2="31750"/>
                        <a14:foregroundMark x1="74750" y1="31750" x2="74750" y2="31750"/>
                        <a14:foregroundMark x1="77500" y1="32250" x2="77500" y2="32250"/>
                        <a14:foregroundMark x1="71500" y1="34500" x2="71500" y2="34500"/>
                        <a14:foregroundMark x1="71500" y1="34500" x2="71500" y2="34500"/>
                        <a14:foregroundMark x1="73750" y1="32750" x2="73750" y2="32750"/>
                        <a14:foregroundMark x1="75750" y1="32750" x2="77000" y2="32750"/>
                        <a14:foregroundMark x1="78500" y1="32750" x2="78500" y2="3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1595"/>
          <a:stretch/>
        </p:blipFill>
        <p:spPr bwMode="auto">
          <a:xfrm>
            <a:off x="3005544" y="2258873"/>
            <a:ext cx="2520306" cy="1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] TypeError: Expected cv::UMat for argument">
            <a:extLst>
              <a:ext uri="{FF2B5EF4-FFF2-40B4-BE49-F238E27FC236}">
                <a16:creationId xmlns:a16="http://schemas.microsoft.com/office/drawing/2014/main" id="{AA98896A-0E4B-BE9E-684B-7B9E598A9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5600"/>
          <a:stretch/>
        </p:blipFill>
        <p:spPr bwMode="auto">
          <a:xfrm>
            <a:off x="6099914" y="2260439"/>
            <a:ext cx="15096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SQLite3 on CentOS 7 - HostnExtra">
            <a:extLst>
              <a:ext uri="{FF2B5EF4-FFF2-40B4-BE49-F238E27FC236}">
                <a16:creationId xmlns:a16="http://schemas.microsoft.com/office/drawing/2014/main" id="{D8BF01D1-47D3-9850-694A-48FDAFEC9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 t="-804" r="8558" b="804"/>
          <a:stretch/>
        </p:blipFill>
        <p:spPr bwMode="auto">
          <a:xfrm>
            <a:off x="715926" y="4533314"/>
            <a:ext cx="2037370" cy="169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 PyCharm (@pycharm) / Twitter">
            <a:extLst>
              <a:ext uri="{FF2B5EF4-FFF2-40B4-BE49-F238E27FC236}">
                <a16:creationId xmlns:a16="http://schemas.microsoft.com/office/drawing/2014/main" id="{78C83F8B-D6D9-9C2D-A7D6-FC07BCD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36" y="42594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pps">
            <a:extLst>
              <a:ext uri="{FF2B5EF4-FFF2-40B4-BE49-F238E27FC236}">
                <a16:creationId xmlns:a16="http://schemas.microsoft.com/office/drawing/2014/main" id="{536151CA-C06A-D98A-78E8-B35BD474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4" y="4659395"/>
            <a:ext cx="1343314" cy="13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jango - 삽질도 두드려 보고,">
            <a:extLst>
              <a:ext uri="{FF2B5EF4-FFF2-40B4-BE49-F238E27FC236}">
                <a16:creationId xmlns:a16="http://schemas.microsoft.com/office/drawing/2014/main" id="{55DC40CC-AFD2-8BDD-D2C8-767D9089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221" y="465939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27FC8-2F27-416E-1C7D-21D339CD06F4}"/>
              </a:ext>
            </a:extLst>
          </p:cNvPr>
          <p:cNvSpPr txBox="1"/>
          <p:nvPr/>
        </p:nvSpPr>
        <p:spPr>
          <a:xfrm>
            <a:off x="9172354" y="6205425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4.0.3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C438A-9B39-182B-F650-9CB8D8FF31C6}"/>
              </a:ext>
            </a:extLst>
          </p:cNvPr>
          <p:cNvSpPr txBox="1"/>
          <p:nvPr/>
        </p:nvSpPr>
        <p:spPr>
          <a:xfrm>
            <a:off x="6096000" y="6160342"/>
            <a:ext cx="203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1.73.1.0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4F55D-51E8-8B59-1588-19EA6B32631B}"/>
              </a:ext>
            </a:extLst>
          </p:cNvPr>
          <p:cNvSpPr txBox="1"/>
          <p:nvPr/>
        </p:nvSpPr>
        <p:spPr>
          <a:xfrm>
            <a:off x="8132563" y="3956668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selenuim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4.8.0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6FA9E-F291-2060-4883-E858AEBD803B}"/>
              </a:ext>
            </a:extLst>
          </p:cNvPr>
          <p:cNvSpPr txBox="1"/>
          <p:nvPr/>
        </p:nvSpPr>
        <p:spPr>
          <a:xfrm>
            <a:off x="6092087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4.6.0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92AEB-B0E9-222C-E46D-ECA870DC4307}"/>
              </a:ext>
            </a:extLst>
          </p:cNvPr>
          <p:cNvSpPr txBox="1"/>
          <p:nvPr/>
        </p:nvSpPr>
        <p:spPr>
          <a:xfrm>
            <a:off x="10148862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Kakao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9FD9C-7FD9-0937-D55E-4D68B546A5FB}"/>
              </a:ext>
            </a:extLst>
          </p:cNvPr>
          <p:cNvSpPr txBox="1"/>
          <p:nvPr/>
        </p:nvSpPr>
        <p:spPr>
          <a:xfrm>
            <a:off x="3345377" y="6205425"/>
            <a:ext cx="226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2022.2.2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AE0BE-5AD0-1C15-6858-D47A82B14109}"/>
              </a:ext>
            </a:extLst>
          </p:cNvPr>
          <p:cNvSpPr txBox="1"/>
          <p:nvPr/>
        </p:nvSpPr>
        <p:spPr>
          <a:xfrm>
            <a:off x="3337121" y="3891831"/>
            <a:ext cx="185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HTML5 + CSS3 + JavaScript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5AFA6-5C40-1ABC-729D-125709F8FE31}"/>
              </a:ext>
            </a:extLst>
          </p:cNvPr>
          <p:cNvSpPr txBox="1"/>
          <p:nvPr/>
        </p:nvSpPr>
        <p:spPr>
          <a:xfrm>
            <a:off x="876303" y="3991836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 3.11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A6F7-1B91-1CE1-42AD-5F5A41BA93C5}"/>
              </a:ext>
            </a:extLst>
          </p:cNvPr>
          <p:cNvSpPr txBox="1"/>
          <p:nvPr/>
        </p:nvSpPr>
        <p:spPr>
          <a:xfrm>
            <a:off x="1028496" y="6160341"/>
            <a:ext cx="125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2" name="Picture 18" descr="크롬] 셀레늄, Selenium, 크롬, 크롤링, 세팅">
            <a:extLst>
              <a:ext uri="{FF2B5EF4-FFF2-40B4-BE49-F238E27FC236}">
                <a16:creationId xmlns:a16="http://schemas.microsoft.com/office/drawing/2014/main" id="{F30E7B5F-47FC-A0E5-0F99-ACEE12AD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80" y="2458713"/>
            <a:ext cx="1156346" cy="12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ndroid] 카카오맵을 2개 이상 ADD했을 때 발생하는 오류 대처 방법! DaumMap does not support that  two or more — IT Story">
            <a:extLst>
              <a:ext uri="{FF2B5EF4-FFF2-40B4-BE49-F238E27FC236}">
                <a16:creationId xmlns:a16="http://schemas.microsoft.com/office/drawing/2014/main" id="{833DDA0A-5B24-2042-301A-292B19E9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06" y="2458713"/>
            <a:ext cx="1760802" cy="146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97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2283D6-BE1B-C756-5146-CCD1286EB4E6}"/>
              </a:ext>
            </a:extLst>
          </p:cNvPr>
          <p:cNvSpPr/>
          <p:nvPr/>
        </p:nvSpPr>
        <p:spPr>
          <a:xfrm>
            <a:off x="54321" y="1264016"/>
            <a:ext cx="637663" cy="55939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0AAD4E-AD15-1150-2A68-D2F7C121238B}"/>
              </a:ext>
            </a:extLst>
          </p:cNvPr>
          <p:cNvSpPr/>
          <p:nvPr/>
        </p:nvSpPr>
        <p:spPr>
          <a:xfrm rot="16200000">
            <a:off x="860984" y="2324233"/>
            <a:ext cx="584182" cy="1101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59E6C7C0-E83C-C4CC-E1DD-C7BB419EDF33}"/>
              </a:ext>
            </a:extLst>
          </p:cNvPr>
          <p:cNvSpPr/>
          <p:nvPr/>
        </p:nvSpPr>
        <p:spPr>
          <a:xfrm>
            <a:off x="457840" y="1962150"/>
            <a:ext cx="11436041" cy="4133850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63433F7-C937-1BC4-C849-924B44C13F50}"/>
              </a:ext>
            </a:extLst>
          </p:cNvPr>
          <p:cNvSpPr/>
          <p:nvPr/>
        </p:nvSpPr>
        <p:spPr>
          <a:xfrm>
            <a:off x="4433529" y="2277483"/>
            <a:ext cx="3484660" cy="3491283"/>
          </a:xfrm>
          <a:prstGeom prst="ellipse">
            <a:avLst/>
          </a:prstGeom>
          <a:solidFill>
            <a:srgbClr val="FFFEC2"/>
          </a:solidFill>
          <a:ln>
            <a:solidFill>
              <a:srgbClr val="FFFE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40D5B-0EB7-29EA-5AFA-A3ACF47A4B65}"/>
              </a:ext>
            </a:extLst>
          </p:cNvPr>
          <p:cNvSpPr txBox="1"/>
          <p:nvPr/>
        </p:nvSpPr>
        <p:spPr>
          <a:xfrm>
            <a:off x="4708173" y="4116861"/>
            <a:ext cx="2935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 현 솔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신호등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제작 </a:t>
            </a:r>
            <a:r>
              <a:rPr lang="ko-KR" altLang="en-US" b="1" dirty="0" err="1"/>
              <a:t>백엔드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소켓 통신 구현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6495BC5-94C1-A74F-D924-504E20837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601" y="2581407"/>
            <a:ext cx="1675706" cy="146482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7DF1005C-6723-64A3-E7AA-14E902AABA58}"/>
              </a:ext>
            </a:extLst>
          </p:cNvPr>
          <p:cNvSpPr/>
          <p:nvPr/>
        </p:nvSpPr>
        <p:spPr>
          <a:xfrm>
            <a:off x="8035717" y="2237579"/>
            <a:ext cx="3560283" cy="3491283"/>
          </a:xfrm>
          <a:prstGeom prst="ellipse">
            <a:avLst/>
          </a:prstGeom>
          <a:solidFill>
            <a:srgbClr val="D4F4C8"/>
          </a:solidFill>
          <a:ln>
            <a:solidFill>
              <a:srgbClr val="D4F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A3C00D6-B36B-CAFC-06AA-E54AB9B5C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8696" y="2552509"/>
            <a:ext cx="1734323" cy="1484563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E72BD457-F963-92D8-A2A6-A22E95319801}"/>
              </a:ext>
            </a:extLst>
          </p:cNvPr>
          <p:cNvSpPr/>
          <p:nvPr/>
        </p:nvSpPr>
        <p:spPr>
          <a:xfrm>
            <a:off x="746232" y="2277483"/>
            <a:ext cx="3560283" cy="3567050"/>
          </a:xfrm>
          <a:prstGeom prst="ellipse">
            <a:avLst/>
          </a:prstGeom>
          <a:solidFill>
            <a:srgbClr val="FDCBC7"/>
          </a:solidFill>
          <a:ln>
            <a:solidFill>
              <a:srgbClr val="FDC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7DE692-1B96-D110-2067-3D0FC40CCAFC}"/>
              </a:ext>
            </a:extLst>
          </p:cNvPr>
          <p:cNvSpPr txBox="1"/>
          <p:nvPr/>
        </p:nvSpPr>
        <p:spPr>
          <a:xfrm>
            <a:off x="1381823" y="4147855"/>
            <a:ext cx="2284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홍 유 강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총괄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제작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 및 </a:t>
            </a:r>
            <a:r>
              <a:rPr lang="ko-KR" altLang="en-US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endParaRPr lang="ko-KR" altLang="en-US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8BD5E88-84D0-8CFF-4D98-6CBEFDAA5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712" y="2632299"/>
            <a:ext cx="1679179" cy="1484562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9BA76EA-6A12-3808-29A9-6F33220EAF18}"/>
              </a:ext>
            </a:extLst>
          </p:cNvPr>
          <p:cNvSpPr txBox="1"/>
          <p:nvPr/>
        </p:nvSpPr>
        <p:spPr>
          <a:xfrm>
            <a:off x="8230412" y="4069639"/>
            <a:ext cx="3170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영 서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운전자 신호등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탐지 구현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8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2067C2-D444-3E2B-CA51-2EA2533D7F52}"/>
              </a:ext>
            </a:extLst>
          </p:cNvPr>
          <p:cNvGrpSpPr/>
          <p:nvPr/>
        </p:nvGrpSpPr>
        <p:grpSpPr>
          <a:xfrm>
            <a:off x="814372" y="1771740"/>
            <a:ext cx="11077650" cy="4829175"/>
            <a:chOff x="914324" y="1986801"/>
            <a:chExt cx="10363351" cy="40425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AC0C66-4FE7-096F-1036-B136CCBB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324" y="1986801"/>
              <a:ext cx="10363351" cy="4042524"/>
            </a:xfrm>
            <a:prstGeom prst="rect">
              <a:avLst/>
            </a:prstGeom>
          </p:spPr>
        </p:pic>
        <p:pic>
          <p:nvPicPr>
            <p:cNvPr id="11" name="Picture 2" descr="계획 - 무료 파일 및 폴더개 아이콘">
              <a:extLst>
                <a:ext uri="{FF2B5EF4-FFF2-40B4-BE49-F238E27FC236}">
                  <a16:creationId xmlns:a16="http://schemas.microsoft.com/office/drawing/2014/main" id="{198C6AD4-7575-C224-99EA-FAF9F0B9D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2886076"/>
              <a:ext cx="6667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Db 파일 형식 기호 - 무료 상호 작용개 아이콘">
              <a:extLst>
                <a:ext uri="{FF2B5EF4-FFF2-40B4-BE49-F238E27FC236}">
                  <a16:creationId xmlns:a16="http://schemas.microsoft.com/office/drawing/2014/main" id="{D11A16CF-C605-BB1F-4A16-F4A3B4511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79" y="3381376"/>
              <a:ext cx="5429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연필로 문서 작성 - 무료 도구 및기구개 아이콘">
              <a:extLst>
                <a:ext uri="{FF2B5EF4-FFF2-40B4-BE49-F238E27FC236}">
                  <a16:creationId xmlns:a16="http://schemas.microsoft.com/office/drawing/2014/main" id="{9F442CFD-50D3-9FD9-0D3F-19FF07364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04" y="3876676"/>
              <a:ext cx="54292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웹 사이트 - 무료 현서와 웹개 아이콘">
              <a:extLst>
                <a:ext uri="{FF2B5EF4-FFF2-40B4-BE49-F238E27FC236}">
                  <a16:creationId xmlns:a16="http://schemas.microsoft.com/office/drawing/2014/main" id="{513F478C-8E06-702D-F1E4-C7867834E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72" y="4305299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오류 수정 - 무료 컴퓨터개 아이콘">
              <a:extLst>
                <a:ext uri="{FF2B5EF4-FFF2-40B4-BE49-F238E27FC236}">
                  <a16:creationId xmlns:a16="http://schemas.microsoft.com/office/drawing/2014/main" id="{60C81DD2-B74D-4C64-FF98-D4A5A3A0F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98" y="4786310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시연 - 무료 사람들개 아이콘">
              <a:extLst>
                <a:ext uri="{FF2B5EF4-FFF2-40B4-BE49-F238E27FC236}">
                  <a16:creationId xmlns:a16="http://schemas.microsoft.com/office/drawing/2014/main" id="{7E55B941-1D3D-A88D-E4A8-720BBE3D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699" y="5124450"/>
              <a:ext cx="7810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D3458A6-2C24-C86A-AAA3-176B4FA3D899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629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4C9DC-E95D-DF28-7447-69B8EB82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52" y="-59267"/>
            <a:ext cx="12257851" cy="691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59268"/>
            <a:ext cx="12462933" cy="69934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개발과정</a:t>
            </a:r>
          </a:p>
        </p:txBody>
      </p:sp>
    </p:spTree>
    <p:extLst>
      <p:ext uri="{BB962C8B-B14F-4D97-AF65-F5344CB8AC3E}">
        <p14:creationId xmlns:p14="http://schemas.microsoft.com/office/powerpoint/2010/main" val="11118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089466" y="1290955"/>
            <a:ext cx="246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7D8891-788E-DA54-ACD1-5D72E03D2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77" y="3595255"/>
            <a:ext cx="1442140" cy="940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C6CBD-828A-6CDE-C677-D940DC4B5B7F}"/>
              </a:ext>
            </a:extLst>
          </p:cNvPr>
          <p:cNvSpPr txBox="1"/>
          <p:nvPr/>
        </p:nvSpPr>
        <p:spPr>
          <a:xfrm>
            <a:off x="3981129" y="4787162"/>
            <a:ext cx="144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지역 관리자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DAD77F-FA10-2943-37B9-23D3CB4C9536}"/>
              </a:ext>
            </a:extLst>
          </p:cNvPr>
          <p:cNvSpPr/>
          <p:nvPr/>
        </p:nvSpPr>
        <p:spPr>
          <a:xfrm>
            <a:off x="5848038" y="2922610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BD1E2-96AE-6617-9C47-148F746CAF46}"/>
              </a:ext>
            </a:extLst>
          </p:cNvPr>
          <p:cNvSpPr/>
          <p:nvPr/>
        </p:nvSpPr>
        <p:spPr>
          <a:xfrm>
            <a:off x="5848038" y="3620441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중계기 목록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C5047-81A5-6AA6-6766-2D9F8CD63FE7}"/>
              </a:ext>
            </a:extLst>
          </p:cNvPr>
          <p:cNvSpPr/>
          <p:nvPr/>
        </p:nvSpPr>
        <p:spPr>
          <a:xfrm>
            <a:off x="5848037" y="4363272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 목록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93AFB4-4C08-588B-4EFC-A5CEEFC46EA0}"/>
              </a:ext>
            </a:extLst>
          </p:cNvPr>
          <p:cNvSpPr/>
          <p:nvPr/>
        </p:nvSpPr>
        <p:spPr>
          <a:xfrm>
            <a:off x="5848036" y="5151103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제어 페이지</a:t>
            </a:r>
          </a:p>
        </p:txBody>
      </p:sp>
    </p:spTree>
    <p:extLst>
      <p:ext uri="{BB962C8B-B14F-4D97-AF65-F5344CB8AC3E}">
        <p14:creationId xmlns:p14="http://schemas.microsoft.com/office/powerpoint/2010/main" val="3841762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746172" y="1303422"/>
            <a:ext cx="12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ERD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648700-5FC1-BA4E-62B8-2BEF82CB6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91" y="2266587"/>
            <a:ext cx="7404225" cy="41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91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0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CB0415-9C35-F7E1-BBEC-614BA904E90F}"/>
              </a:ext>
            </a:extLst>
          </p:cNvPr>
          <p:cNvGrpSpPr/>
          <p:nvPr/>
        </p:nvGrpSpPr>
        <p:grpSpPr>
          <a:xfrm>
            <a:off x="-755540" y="0"/>
            <a:ext cx="12947540" cy="6858000"/>
            <a:chOff x="-1020011" y="-287867"/>
            <a:chExt cx="13703080" cy="7281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B675B2-68CD-93DA-FE85-F0662B0562F6}"/>
                </a:ext>
              </a:extLst>
            </p:cNvPr>
            <p:cNvSpPr/>
            <p:nvPr/>
          </p:nvSpPr>
          <p:spPr>
            <a:xfrm>
              <a:off x="-287867" y="-287867"/>
              <a:ext cx="12970934" cy="72813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735566-3CC2-F242-DD1B-C76136CD4F35}"/>
                </a:ext>
              </a:extLst>
            </p:cNvPr>
            <p:cNvGrpSpPr/>
            <p:nvPr/>
          </p:nvGrpSpPr>
          <p:grpSpPr>
            <a:xfrm>
              <a:off x="-152751" y="0"/>
              <a:ext cx="12835820" cy="6747309"/>
              <a:chOff x="1874430" y="653521"/>
              <a:chExt cx="8715656" cy="4914900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193F3CD2-5702-C472-56B4-7B749918D1FA}"/>
                  </a:ext>
                </a:extLst>
              </p:cNvPr>
              <p:cNvSpPr/>
              <p:nvPr/>
            </p:nvSpPr>
            <p:spPr>
              <a:xfrm>
                <a:off x="1981200" y="653521"/>
                <a:ext cx="8407400" cy="4914900"/>
              </a:xfrm>
              <a:prstGeom prst="flowChartProcess">
                <a:avLst/>
              </a:prstGeom>
              <a:noFill/>
              <a:ln w="1238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B2B1C70-D1E7-C10E-F247-96FBB1C1F61E}"/>
                  </a:ext>
                </a:extLst>
              </p:cNvPr>
              <p:cNvSpPr/>
              <p:nvPr/>
            </p:nvSpPr>
            <p:spPr>
              <a:xfrm>
                <a:off x="1874430" y="1391070"/>
                <a:ext cx="456257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D0B369-C444-8875-F60B-1F3718409F0E}"/>
                  </a:ext>
                </a:extLst>
              </p:cNvPr>
              <p:cNvSpPr/>
              <p:nvPr/>
            </p:nvSpPr>
            <p:spPr>
              <a:xfrm>
                <a:off x="10133828" y="1391070"/>
                <a:ext cx="456258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59E2EE-ABA0-0DD4-EDAB-E8A3EAB5EBF2}"/>
                </a:ext>
              </a:extLst>
            </p:cNvPr>
            <p:cNvGrpSpPr/>
            <p:nvPr/>
          </p:nvGrpSpPr>
          <p:grpSpPr>
            <a:xfrm>
              <a:off x="-1020011" y="2819738"/>
              <a:ext cx="4521200" cy="1066123"/>
              <a:chOff x="3937000" y="2877954"/>
              <a:chExt cx="4521200" cy="10661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62414F-FE10-8FD1-249E-1BB4F2546448}"/>
                  </a:ext>
                </a:extLst>
              </p:cNvPr>
              <p:cNvSpPr/>
              <p:nvPr/>
            </p:nvSpPr>
            <p:spPr>
              <a:xfrm>
                <a:off x="5245768" y="2877954"/>
                <a:ext cx="1963554" cy="106612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4ABDB5E9-3484-CFCC-CA26-18A2C690C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0" y="3127375"/>
                <a:ext cx="4521200" cy="7836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7200" b="1" dirty="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목차</a:t>
                </a:r>
              </a:p>
            </p:txBody>
          </p:sp>
        </p:grp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BBCE5150-5837-89DD-79EE-2844500444EE}"/>
                </a:ext>
              </a:extLst>
            </p:cNvPr>
            <p:cNvSpPr/>
            <p:nvPr/>
          </p:nvSpPr>
          <p:spPr>
            <a:xfrm>
              <a:off x="6611750" y="706392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 및 배경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77E1EBA-C70F-5B2D-6998-A51B3DAB357E}"/>
                </a:ext>
              </a:extLst>
            </p:cNvPr>
            <p:cNvSpPr/>
            <p:nvPr/>
          </p:nvSpPr>
          <p:spPr>
            <a:xfrm>
              <a:off x="5895663" y="1844046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A380A08-7211-8137-93A6-DE0F79A696DE}"/>
                </a:ext>
              </a:extLst>
            </p:cNvPr>
            <p:cNvSpPr/>
            <p:nvPr/>
          </p:nvSpPr>
          <p:spPr>
            <a:xfrm>
              <a:off x="5163212" y="2983837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기대효과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BADA8D6-16A0-4045-2607-1A760016A0A3}"/>
                </a:ext>
              </a:extLst>
            </p:cNvPr>
            <p:cNvSpPr/>
            <p:nvPr/>
          </p:nvSpPr>
          <p:spPr>
            <a:xfrm>
              <a:off x="4449339" y="4121490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   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시연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6185CFB-AA39-B4CC-EC40-A794A13580CC}"/>
                </a:ext>
              </a:extLst>
            </p:cNvPr>
            <p:cNvSpPr/>
            <p:nvPr/>
          </p:nvSpPr>
          <p:spPr>
            <a:xfrm>
              <a:off x="3729673" y="5248705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추후계획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E73581-9BC6-D84D-AA1F-4F305F8B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135" b="89904" l="9231" r="92308">
                          <a14:foregroundMark x1="89231" y1="59615" x2="89615" y2="54327"/>
                          <a14:foregroundMark x1="90769" y1="62500" x2="90000" y2="61058"/>
                          <a14:foregroundMark x1="90385" y1="58654" x2="91538" y2="64904"/>
                          <a14:foregroundMark x1="91923" y1="58654" x2="91154" y2="65865"/>
                          <a14:foregroundMark x1="92692" y1="68269" x2="91923" y2="62500"/>
                          <a14:foregroundMark x1="10769" y1="43750" x2="9231" y2="43750"/>
                          <a14:foregroundMark x1="52308" y1="78365" x2="52308" y2="81250"/>
                          <a14:foregroundMark x1="18462" y1="53365" x2="18462" y2="55288"/>
                          <a14:foregroundMark x1="80000" y1="72115" x2="84615" y2="69231"/>
                          <a14:backgroundMark x1="90385" y1="85096" x2="90385" y2="85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20042">
              <a:off x="9395447" y="4340285"/>
              <a:ext cx="2915435" cy="233234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F08AF3-803F-09D5-4BC3-3DF0E1F94F18}"/>
                </a:ext>
              </a:extLst>
            </p:cNvPr>
            <p:cNvGrpSpPr/>
            <p:nvPr/>
          </p:nvGrpSpPr>
          <p:grpSpPr>
            <a:xfrm>
              <a:off x="3850752" y="336590"/>
              <a:ext cx="2513488" cy="1507456"/>
              <a:chOff x="13726865" y="324576"/>
              <a:chExt cx="4075102" cy="2825870"/>
            </a:xfrm>
          </p:grpSpPr>
          <p:pic>
            <p:nvPicPr>
              <p:cNvPr id="11" name="Object 27">
                <a:extLst>
                  <a:ext uri="{FF2B5EF4-FFF2-40B4-BE49-F238E27FC236}">
                    <a16:creationId xmlns:a16="http://schemas.microsoft.com/office/drawing/2014/main" id="{450B1A31-4F43-66B3-2697-555357FC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6865" y="324576"/>
                <a:ext cx="4075102" cy="282587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8D7885-779C-58BA-9DFB-52E7455ED2ED}"/>
                </a:ext>
              </a:extLst>
            </p:cNvPr>
            <p:cNvGrpSpPr/>
            <p:nvPr/>
          </p:nvGrpSpPr>
          <p:grpSpPr>
            <a:xfrm rot="21403426">
              <a:off x="9638128" y="4795870"/>
              <a:ext cx="2496796" cy="1629557"/>
              <a:chOff x="7326962" y="510314"/>
              <a:chExt cx="5636936" cy="3646751"/>
            </a:xfrm>
          </p:grpSpPr>
          <p:pic>
            <p:nvPicPr>
              <p:cNvPr id="6" name="Object 36">
                <a:extLst>
                  <a:ext uri="{FF2B5EF4-FFF2-40B4-BE49-F238E27FC236}">
                    <a16:creationId xmlns:a16="http://schemas.microsoft.com/office/drawing/2014/main" id="{1BC9F0B4-2D7B-F7D3-9D77-2520078FD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26962" y="510314"/>
                <a:ext cx="5636936" cy="3646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9842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8C1EF7-AF75-781E-2998-BB929D4F3FD5}"/>
              </a:ext>
            </a:extLst>
          </p:cNvPr>
          <p:cNvSpPr/>
          <p:nvPr/>
        </p:nvSpPr>
        <p:spPr>
          <a:xfrm>
            <a:off x="1288026" y="4198374"/>
            <a:ext cx="786580" cy="25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296D2F-3463-93A1-3BD4-A31EEA61C395}"/>
              </a:ext>
            </a:extLst>
          </p:cNvPr>
          <p:cNvSpPr/>
          <p:nvPr/>
        </p:nvSpPr>
        <p:spPr>
          <a:xfrm>
            <a:off x="8234517" y="2531807"/>
            <a:ext cx="786580" cy="25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5E06C-A88A-A3B4-C08D-25BB1123A4AC}"/>
              </a:ext>
            </a:extLst>
          </p:cNvPr>
          <p:cNvSpPr/>
          <p:nvPr/>
        </p:nvSpPr>
        <p:spPr>
          <a:xfrm>
            <a:off x="2119862" y="4773562"/>
            <a:ext cx="869144" cy="545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B74CE-A8F3-778F-F198-8134AD11A2E5}"/>
              </a:ext>
            </a:extLst>
          </p:cNvPr>
          <p:cNvSpPr/>
          <p:nvPr/>
        </p:nvSpPr>
        <p:spPr>
          <a:xfrm>
            <a:off x="7227382" y="2949676"/>
            <a:ext cx="4207534" cy="7669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6C1110-6F7D-0920-E567-CCC466A36EAB}"/>
              </a:ext>
            </a:extLst>
          </p:cNvPr>
          <p:cNvSpPr/>
          <p:nvPr/>
        </p:nvSpPr>
        <p:spPr>
          <a:xfrm>
            <a:off x="7227382" y="5211097"/>
            <a:ext cx="3578270" cy="50144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33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45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747D02-2E8A-89A0-6FE1-4D16C4D3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379" y="2044264"/>
            <a:ext cx="8871759" cy="45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9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중계기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582187-8196-FE15-1D2B-E7599663C637}"/>
              </a:ext>
            </a:extLst>
          </p:cNvPr>
          <p:cNvSpPr/>
          <p:nvPr/>
        </p:nvSpPr>
        <p:spPr>
          <a:xfrm>
            <a:off x="1607971" y="4434348"/>
            <a:ext cx="3809603" cy="8160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A93973-AE65-C42D-2CAF-AE7F037C38D0}"/>
              </a:ext>
            </a:extLst>
          </p:cNvPr>
          <p:cNvSpPr/>
          <p:nvPr/>
        </p:nvSpPr>
        <p:spPr>
          <a:xfrm>
            <a:off x="7227383" y="4247535"/>
            <a:ext cx="4119043" cy="11552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4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45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8451F1-C505-0F17-4676-634B1E65D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379" y="2034639"/>
            <a:ext cx="8871759" cy="45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92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F12782-3311-19DA-C8CC-3326F6EFF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25" y="2083707"/>
            <a:ext cx="5244905" cy="43951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A7A41F-157A-3428-F47A-45DA41BB4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203" y="2093332"/>
            <a:ext cx="5227286" cy="436607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EC7808-9951-AAEF-3211-E78EE7CE9E38}"/>
              </a:ext>
            </a:extLst>
          </p:cNvPr>
          <p:cNvSpPr/>
          <p:nvPr/>
        </p:nvSpPr>
        <p:spPr>
          <a:xfrm>
            <a:off x="1096083" y="2547389"/>
            <a:ext cx="4533192" cy="3805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6B9C1A-98F8-7F95-CEAD-BDAD83933C27}"/>
              </a:ext>
            </a:extLst>
          </p:cNvPr>
          <p:cNvSpPr/>
          <p:nvPr/>
        </p:nvSpPr>
        <p:spPr>
          <a:xfrm>
            <a:off x="8991600" y="2547388"/>
            <a:ext cx="1314450" cy="300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5C3279-18D9-EB81-F8CB-BF29ED7A8C2D}"/>
              </a:ext>
            </a:extLst>
          </p:cNvPr>
          <p:cNvSpPr/>
          <p:nvPr/>
        </p:nvSpPr>
        <p:spPr>
          <a:xfrm>
            <a:off x="6818113" y="4450282"/>
            <a:ext cx="1314450" cy="702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4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F12782-3311-19DA-C8CC-3326F6EFF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25" y="2083707"/>
            <a:ext cx="5244905" cy="43951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EC7808-9951-AAEF-3211-E78EE7CE9E38}"/>
              </a:ext>
            </a:extLst>
          </p:cNvPr>
          <p:cNvSpPr/>
          <p:nvPr/>
        </p:nvSpPr>
        <p:spPr>
          <a:xfrm>
            <a:off x="1885949" y="2847975"/>
            <a:ext cx="2624169" cy="2638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D7F3ED-4FCE-644F-2E5A-374528C7C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202" y="2093331"/>
            <a:ext cx="5227286" cy="43564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0FE3C1-846E-E53E-3D54-95D11C9CB5E5}"/>
              </a:ext>
            </a:extLst>
          </p:cNvPr>
          <p:cNvSpPr/>
          <p:nvPr/>
        </p:nvSpPr>
        <p:spPr>
          <a:xfrm>
            <a:off x="9124950" y="2943226"/>
            <a:ext cx="1285876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1C9DE6-B6AF-BC95-CD1F-2D6EF392E673}"/>
              </a:ext>
            </a:extLst>
          </p:cNvPr>
          <p:cNvSpPr/>
          <p:nvPr/>
        </p:nvSpPr>
        <p:spPr>
          <a:xfrm>
            <a:off x="6840576" y="4104819"/>
            <a:ext cx="1617624" cy="53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8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제어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EF21C5-D212-7C24-DBE9-5DFE8738B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41" y="2368363"/>
            <a:ext cx="5328207" cy="3905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5CBF8B-6157-D78D-78D1-BCF5ACA5C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326" y="2350312"/>
            <a:ext cx="5259499" cy="38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42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02770" y="35636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08171" y="34674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2" name="Picture 4" descr="신호등에 숫자 타이머 적용, &quot;찬성한다&quot;VS&quot;필요없다&quot; 여러분의 ...">
            <a:extLst>
              <a:ext uri="{FF2B5EF4-FFF2-40B4-BE49-F238E27FC236}">
                <a16:creationId xmlns:a16="http://schemas.microsoft.com/office/drawing/2014/main" id="{6DE8E1C6-7410-8E50-B651-44AD32D44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3"/>
          <a:stretch/>
        </p:blipFill>
        <p:spPr bwMode="auto">
          <a:xfrm>
            <a:off x="0" y="2188355"/>
            <a:ext cx="9866376" cy="46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노후 소방차'를 화물차로 바꾼다? 결과는 '낙제점' &lt; 기획 &lt; 종합 &lt; 기사본문 - 상용차신문">
            <a:extLst>
              <a:ext uri="{FF2B5EF4-FFF2-40B4-BE49-F238E27FC236}">
                <a16:creationId xmlns:a16="http://schemas.microsoft.com/office/drawing/2014/main" id="{047D1D42-DA5A-18A4-834F-84019324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" y="4054983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tail image">
            <a:extLst>
              <a:ext uri="{FF2B5EF4-FFF2-40B4-BE49-F238E27FC236}">
                <a16:creationId xmlns:a16="http://schemas.microsoft.com/office/drawing/2014/main" id="{C0924BB1-124F-B341-5A34-4F5A7106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24242" y="1197015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통형 78">
            <a:extLst>
              <a:ext uri="{FF2B5EF4-FFF2-40B4-BE49-F238E27FC236}">
                <a16:creationId xmlns:a16="http://schemas.microsoft.com/office/drawing/2014/main" id="{F9AEC20B-79B9-AD07-6B33-14F7B82737A9}"/>
              </a:ext>
            </a:extLst>
          </p:cNvPr>
          <p:cNvSpPr/>
          <p:nvPr/>
        </p:nvSpPr>
        <p:spPr>
          <a:xfrm rot="16200000">
            <a:off x="5778306" y="2087330"/>
            <a:ext cx="275948" cy="68381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통형 78">
            <a:extLst>
              <a:ext uri="{FF2B5EF4-FFF2-40B4-BE49-F238E27FC236}">
                <a16:creationId xmlns:a16="http://schemas.microsoft.com/office/drawing/2014/main" id="{170F09D8-0843-078E-3F75-A591CA3375C8}"/>
              </a:ext>
            </a:extLst>
          </p:cNvPr>
          <p:cNvSpPr/>
          <p:nvPr/>
        </p:nvSpPr>
        <p:spPr>
          <a:xfrm rot="16200000">
            <a:off x="8802871" y="2057960"/>
            <a:ext cx="275948" cy="742549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통형 9">
            <a:extLst>
              <a:ext uri="{FF2B5EF4-FFF2-40B4-BE49-F238E27FC236}">
                <a16:creationId xmlns:a16="http://schemas.microsoft.com/office/drawing/2014/main" id="{7A174375-FA4C-26A5-A8F2-EF41EDE8AD53}"/>
              </a:ext>
            </a:extLst>
          </p:cNvPr>
          <p:cNvSpPr/>
          <p:nvPr/>
        </p:nvSpPr>
        <p:spPr>
          <a:xfrm>
            <a:off x="9301694" y="1512688"/>
            <a:ext cx="203189" cy="5061382"/>
          </a:xfrm>
          <a:prstGeom prst="can">
            <a:avLst/>
          </a:prstGeom>
          <a:solidFill>
            <a:srgbClr val="2E6CA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AA8F9D-408F-BDF0-B13B-2ECA53895860}"/>
              </a:ext>
            </a:extLst>
          </p:cNvPr>
          <p:cNvSpPr/>
          <p:nvPr/>
        </p:nvSpPr>
        <p:spPr>
          <a:xfrm>
            <a:off x="9019431" y="6411159"/>
            <a:ext cx="757901" cy="346177"/>
          </a:xfrm>
          <a:prstGeom prst="ellipse">
            <a:avLst/>
          </a:prstGeom>
          <a:ln>
            <a:noFill/>
          </a:ln>
          <a:scene3d>
            <a:camera prst="orthographicFront">
              <a:rot lat="16478573" lon="15899182" rev="5699304"/>
            </a:camera>
            <a:lightRig rig="threePt" dir="t"/>
          </a:scene3d>
          <a:sp3d extrusionH="25400">
            <a:bevelT w="0" h="0"/>
            <a:extrusionClr>
              <a:schemeClr val="tx2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C24691-5C39-26E5-0360-EA12A4F7B2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144" r="26979"/>
          <a:stretch/>
        </p:blipFill>
        <p:spPr>
          <a:xfrm rot="16200000">
            <a:off x="6757469" y="582377"/>
            <a:ext cx="1108080" cy="36465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59A03C-42C9-091B-AAA8-2E78F75B91E8}"/>
              </a:ext>
            </a:extLst>
          </p:cNvPr>
          <p:cNvSpPr/>
          <p:nvPr/>
        </p:nvSpPr>
        <p:spPr>
          <a:xfrm>
            <a:off x="6024242" y="2104340"/>
            <a:ext cx="2543325" cy="6322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AFA94C3-6AF7-B457-B6C0-BC60567F96E1}"/>
              </a:ext>
            </a:extLst>
          </p:cNvPr>
          <p:cNvSpPr/>
          <p:nvPr/>
        </p:nvSpPr>
        <p:spPr>
          <a:xfrm>
            <a:off x="6143235" y="2207291"/>
            <a:ext cx="468873" cy="42635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soft" dir="t">
              <a:rot lat="0" lon="0" rev="156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9061D8-5972-A986-7FE4-3D3372C60D40}"/>
              </a:ext>
            </a:extLst>
          </p:cNvPr>
          <p:cNvSpPr txBox="1"/>
          <p:nvPr/>
        </p:nvSpPr>
        <p:spPr>
          <a:xfrm>
            <a:off x="7138638" y="2235800"/>
            <a:ext cx="142159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직진 </a:t>
            </a:r>
            <a:r>
              <a:rPr lang="en-US" altLang="ko-KR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</a:t>
            </a:r>
          </a:p>
        </p:txBody>
      </p:sp>
      <p:sp>
        <p:nvSpPr>
          <p:cNvPr id="30" name="자유형 31">
            <a:extLst>
              <a:ext uri="{FF2B5EF4-FFF2-40B4-BE49-F238E27FC236}">
                <a16:creationId xmlns:a16="http://schemas.microsoft.com/office/drawing/2014/main" id="{FBD51078-3FC4-F064-ABB5-F1AC2FCDC279}"/>
              </a:ext>
            </a:extLst>
          </p:cNvPr>
          <p:cNvSpPr/>
          <p:nvPr/>
        </p:nvSpPr>
        <p:spPr>
          <a:xfrm>
            <a:off x="8990601" y="1054442"/>
            <a:ext cx="909980" cy="522399"/>
          </a:xfrm>
          <a:custGeom>
            <a:avLst/>
            <a:gdLst>
              <a:gd name="connsiteX0" fmla="*/ 0 w 1720734"/>
              <a:gd name="connsiteY0" fmla="*/ 556953 h 556953"/>
              <a:gd name="connsiteX1" fmla="*/ 590204 w 1720734"/>
              <a:gd name="connsiteY1" fmla="*/ 8313 h 556953"/>
              <a:gd name="connsiteX2" fmla="*/ 1720734 w 1720734"/>
              <a:gd name="connsiteY2" fmla="*/ 0 h 556953"/>
              <a:gd name="connsiteX3" fmla="*/ 1172094 w 1720734"/>
              <a:gd name="connsiteY3" fmla="*/ 556953 h 556953"/>
              <a:gd name="connsiteX4" fmla="*/ 0 w 1720734"/>
              <a:gd name="connsiteY4" fmla="*/ 556953 h 5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734" h="556953">
                <a:moveTo>
                  <a:pt x="0" y="556953"/>
                </a:moveTo>
                <a:lnTo>
                  <a:pt x="590204" y="8313"/>
                </a:lnTo>
                <a:lnTo>
                  <a:pt x="1720734" y="0"/>
                </a:lnTo>
                <a:lnTo>
                  <a:pt x="1172094" y="556953"/>
                </a:lnTo>
                <a:lnTo>
                  <a:pt x="0" y="55695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BC97CC-4AE3-432F-3C9D-F8AD13C5837F}"/>
              </a:ext>
            </a:extLst>
          </p:cNvPr>
          <p:cNvSpPr txBox="1"/>
          <p:nvPr/>
        </p:nvSpPr>
        <p:spPr>
          <a:xfrm>
            <a:off x="9074245" y="1202118"/>
            <a:ext cx="716986" cy="2154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 양 열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08443D-F1B2-2BCE-3B6D-71144790C0DD}"/>
              </a:ext>
            </a:extLst>
          </p:cNvPr>
          <p:cNvCxnSpPr>
            <a:stCxn id="7" idx="3"/>
          </p:cNvCxnSpPr>
          <p:nvPr/>
        </p:nvCxnSpPr>
        <p:spPr>
          <a:xfrm flipH="1">
            <a:off x="1191116" y="1559346"/>
            <a:ext cx="4833126" cy="299629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503B73-FAB7-81A9-A905-9D67A336C175}"/>
              </a:ext>
            </a:extLst>
          </p:cNvPr>
          <p:cNvCxnSpPr>
            <a:cxnSpLocks/>
          </p:cNvCxnSpPr>
          <p:nvPr/>
        </p:nvCxnSpPr>
        <p:spPr>
          <a:xfrm flipH="1">
            <a:off x="3373198" y="1711838"/>
            <a:ext cx="2908092" cy="414663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DB4779-1FE3-5A62-6065-B7715F888A45}"/>
              </a:ext>
            </a:extLst>
          </p:cNvPr>
          <p:cNvSpPr txBox="1"/>
          <p:nvPr/>
        </p:nvSpPr>
        <p:spPr>
          <a:xfrm>
            <a:off x="10244381" y="401093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</a:t>
            </a:r>
            <a:r>
              <a:rPr lang="ko-KR" altLang="en-US" sz="2400" b="1" dirty="0"/>
              <a:t>계획도</a:t>
            </a:r>
          </a:p>
        </p:txBody>
      </p:sp>
    </p:spTree>
    <p:extLst>
      <p:ext uri="{BB962C8B-B14F-4D97-AF65-F5344CB8AC3E}">
        <p14:creationId xmlns:p14="http://schemas.microsoft.com/office/powerpoint/2010/main" val="1406507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0FB15-2AA8-401E-9CA4-FDF3CE3AE31E}"/>
              </a:ext>
            </a:extLst>
          </p:cNvPr>
          <p:cNvSpPr txBox="1"/>
          <p:nvPr/>
        </p:nvSpPr>
        <p:spPr>
          <a:xfrm>
            <a:off x="1167246" y="5104819"/>
            <a:ext cx="428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+mj-lt"/>
              </a:rPr>
              <a:t>이벤트에 맞는 이미지 제작</a:t>
            </a:r>
            <a:r>
              <a:rPr lang="en-US" altLang="ko-KR" b="1" dirty="0">
                <a:latin typeface="+mj-lt"/>
              </a:rPr>
              <a:t>(2700x500)</a:t>
            </a:r>
            <a:endParaRPr lang="ko-KR" alt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FAA65-1483-4751-B297-2CAFAAB724B2}"/>
              </a:ext>
            </a:extLst>
          </p:cNvPr>
          <p:cNvSpPr txBox="1"/>
          <p:nvPr/>
        </p:nvSpPr>
        <p:spPr>
          <a:xfrm>
            <a:off x="8132563" y="5580345"/>
            <a:ext cx="302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이벤트에 따른 파일읽기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FA70B0-7040-D09C-F040-CBEFB87E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5" y="1665378"/>
            <a:ext cx="6113527" cy="3064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B5D8E1-BFB2-09D6-0CD6-487ECC46B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838" y="2768044"/>
            <a:ext cx="3919329" cy="76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7FF08-3378-3188-1432-6D664D823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839" y="1657341"/>
            <a:ext cx="3919329" cy="1107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DF97EA-AD7D-09E6-D41D-F6A95A25F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131" y="3537152"/>
            <a:ext cx="3919329" cy="850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508369-9E21-E569-C02C-4866661F665C}"/>
              </a:ext>
            </a:extLst>
          </p:cNvPr>
          <p:cNvSpPr txBox="1"/>
          <p:nvPr/>
        </p:nvSpPr>
        <p:spPr>
          <a:xfrm>
            <a:off x="10013404" y="464169"/>
            <a:ext cx="229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</a:t>
            </a:r>
            <a:r>
              <a:rPr lang="ko-KR" altLang="en-US" sz="2400" b="1" dirty="0"/>
              <a:t>이미지 제작</a:t>
            </a:r>
          </a:p>
        </p:txBody>
      </p:sp>
    </p:spTree>
    <p:extLst>
      <p:ext uri="{BB962C8B-B14F-4D97-AF65-F5344CB8AC3E}">
        <p14:creationId xmlns:p14="http://schemas.microsoft.com/office/powerpoint/2010/main" val="407422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F7AA5-F7BF-68F1-03D0-5BDC549B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187" y="1854943"/>
            <a:ext cx="6011694" cy="33815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A316215-E6F6-8A58-2D45-301D73172066}"/>
              </a:ext>
            </a:extLst>
          </p:cNvPr>
          <p:cNvSpPr/>
          <p:nvPr/>
        </p:nvSpPr>
        <p:spPr>
          <a:xfrm>
            <a:off x="4602532" y="1631681"/>
            <a:ext cx="1896893" cy="910278"/>
          </a:xfrm>
          <a:prstGeom prst="ellipse">
            <a:avLst/>
          </a:prstGeom>
          <a:noFill/>
          <a:ln w="38100">
            <a:solidFill>
              <a:srgbClr val="FD5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EFA748-C1BD-E6C4-13D5-A8E025553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25" y="3048878"/>
            <a:ext cx="3025302" cy="56024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723A421-DCCE-E1A0-0728-499E2A6EF500}"/>
              </a:ext>
            </a:extLst>
          </p:cNvPr>
          <p:cNvSpPr/>
          <p:nvPr/>
        </p:nvSpPr>
        <p:spPr>
          <a:xfrm rot="10800000">
            <a:off x="5380745" y="3048878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1BC3BC0-8B57-B30D-891B-C53F39BBA55F}"/>
              </a:ext>
            </a:extLst>
          </p:cNvPr>
          <p:cNvSpPr/>
          <p:nvPr/>
        </p:nvSpPr>
        <p:spPr>
          <a:xfrm rot="16200000">
            <a:off x="4369068" y="2623538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OpenCV Python 입문(3) - 이미지 슬라이드쇼 만들기">
            <a:extLst>
              <a:ext uri="{FF2B5EF4-FFF2-40B4-BE49-F238E27FC236}">
                <a16:creationId xmlns:a16="http://schemas.microsoft.com/office/drawing/2014/main" id="{CEAB9BEF-F9D6-F336-7B3F-E6B0E572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9" y="2407494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FAF6E7-90A1-7822-E761-24E03E2836AF}"/>
              </a:ext>
            </a:extLst>
          </p:cNvPr>
          <p:cNvSpPr txBox="1"/>
          <p:nvPr/>
        </p:nvSpPr>
        <p:spPr>
          <a:xfrm>
            <a:off x="10043801" y="370361"/>
            <a:ext cx="2061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3.</a:t>
            </a:r>
            <a:r>
              <a:rPr lang="ko-KR" altLang="en-US" sz="2400" b="1" dirty="0"/>
              <a:t>슬라이드쇼     개발 계획</a:t>
            </a:r>
          </a:p>
        </p:txBody>
      </p:sp>
    </p:spTree>
    <p:extLst>
      <p:ext uri="{BB962C8B-B14F-4D97-AF65-F5344CB8AC3E}">
        <p14:creationId xmlns:p14="http://schemas.microsoft.com/office/powerpoint/2010/main" val="426338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6092F-B41D-F111-93E6-468607E8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6" y="-2"/>
            <a:ext cx="12304586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072381" y="2722746"/>
            <a:ext cx="7166704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</p:spTree>
    <p:extLst>
      <p:ext uri="{BB962C8B-B14F-4D97-AF65-F5344CB8AC3E}">
        <p14:creationId xmlns:p14="http://schemas.microsoft.com/office/powerpoint/2010/main" val="125524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F4EB2-F059-6990-94B7-172A9602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5" y="1401374"/>
            <a:ext cx="6012776" cy="4525902"/>
          </a:xfrm>
          <a:prstGeom prst="rect">
            <a:avLst/>
          </a:prstGeom>
        </p:spPr>
      </p:pic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4E8A6-D119-4055-BF53-2D19C9E25CA2}"/>
              </a:ext>
            </a:extLst>
          </p:cNvPr>
          <p:cNvSpPr/>
          <p:nvPr/>
        </p:nvSpPr>
        <p:spPr>
          <a:xfrm>
            <a:off x="1157172" y="1678801"/>
            <a:ext cx="3066227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96A2D-CC19-45EF-819A-6EFA2B45513A}"/>
              </a:ext>
            </a:extLst>
          </p:cNvPr>
          <p:cNvSpPr txBox="1"/>
          <p:nvPr/>
        </p:nvSpPr>
        <p:spPr>
          <a:xfrm>
            <a:off x="6908386" y="2004292"/>
            <a:ext cx="35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1. </a:t>
            </a:r>
            <a:r>
              <a:rPr lang="ko-KR" altLang="en-US" b="1" dirty="0">
                <a:latin typeface="+mj-lt"/>
              </a:rPr>
              <a:t>상황함수에서 받은 이미지</a:t>
            </a:r>
            <a:r>
              <a:rPr lang="en-US" altLang="ko-KR" b="1" dirty="0">
                <a:latin typeface="+mj-lt"/>
              </a:rPr>
              <a:t>read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D0673E-8402-4B58-87B5-0AF8BA12A08E}"/>
              </a:ext>
            </a:extLst>
          </p:cNvPr>
          <p:cNvSpPr/>
          <p:nvPr/>
        </p:nvSpPr>
        <p:spPr>
          <a:xfrm>
            <a:off x="895610" y="3228583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5F807-98CB-439A-A28C-AD72D6C3285A}"/>
              </a:ext>
            </a:extLst>
          </p:cNvPr>
          <p:cNvSpPr txBox="1"/>
          <p:nvPr/>
        </p:nvSpPr>
        <p:spPr>
          <a:xfrm>
            <a:off x="6908386" y="2899903"/>
            <a:ext cx="35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2. </a:t>
            </a:r>
            <a:r>
              <a:rPr lang="ko-KR" altLang="en-US" b="1" dirty="0">
                <a:latin typeface="+mj-lt"/>
              </a:rPr>
              <a:t>전광판 </a:t>
            </a:r>
            <a:r>
              <a:rPr lang="en-US" altLang="ko-KR" b="1" dirty="0">
                <a:latin typeface="+mj-lt"/>
              </a:rPr>
              <a:t>size</a:t>
            </a:r>
            <a:r>
              <a:rPr lang="ko-KR" altLang="en-US" b="1" dirty="0">
                <a:latin typeface="+mj-lt"/>
              </a:rPr>
              <a:t>에 맞게 </a:t>
            </a:r>
            <a:r>
              <a:rPr lang="en-US" altLang="ko-KR" b="1" dirty="0">
                <a:latin typeface="+mj-lt"/>
              </a:rPr>
              <a:t>resize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AE08B0-43E6-4E3E-8312-8639DB4FDDB2}"/>
              </a:ext>
            </a:extLst>
          </p:cNvPr>
          <p:cNvSpPr txBox="1"/>
          <p:nvPr/>
        </p:nvSpPr>
        <p:spPr>
          <a:xfrm>
            <a:off x="6908386" y="3388880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3. </a:t>
            </a:r>
            <a:r>
              <a:rPr lang="ko-KR" altLang="en-US" b="1" dirty="0">
                <a:latin typeface="+mj-lt"/>
              </a:rPr>
              <a:t>전광판이 나타내는 좌측상단으로 </a:t>
            </a:r>
            <a:r>
              <a:rPr lang="en-US" altLang="ko-KR" b="1" dirty="0">
                <a:latin typeface="+mj-lt"/>
              </a:rPr>
              <a:t>move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AED769-A708-4DD1-8C25-AB72DB68C220}"/>
              </a:ext>
            </a:extLst>
          </p:cNvPr>
          <p:cNvSpPr/>
          <p:nvPr/>
        </p:nvSpPr>
        <p:spPr>
          <a:xfrm>
            <a:off x="895610" y="366432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9692-D6B4-4153-A5DC-AD0325AC2E8C}"/>
              </a:ext>
            </a:extLst>
          </p:cNvPr>
          <p:cNvSpPr txBox="1"/>
          <p:nvPr/>
        </p:nvSpPr>
        <p:spPr>
          <a:xfrm>
            <a:off x="6941877" y="4436465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5. </a:t>
            </a:r>
            <a:r>
              <a:rPr lang="ko-KR" altLang="en-US" b="1" dirty="0">
                <a:latin typeface="+mj-lt"/>
              </a:rPr>
              <a:t>슬라이드쇼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86805-6537-4164-A57A-A74E7AEEF395}"/>
              </a:ext>
            </a:extLst>
          </p:cNvPr>
          <p:cNvSpPr txBox="1"/>
          <p:nvPr/>
        </p:nvSpPr>
        <p:spPr>
          <a:xfrm>
            <a:off x="6941877" y="3910834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4. </a:t>
            </a:r>
            <a:r>
              <a:rPr lang="en-US" altLang="ko-KR" b="1" dirty="0" err="1">
                <a:latin typeface="+mj-lt"/>
              </a:rPr>
              <a:t>WindowBar</a:t>
            </a:r>
            <a:r>
              <a:rPr lang="ko-KR" altLang="en-US" b="1" dirty="0">
                <a:latin typeface="+mj-lt"/>
              </a:rPr>
              <a:t>를 제거하기위해 전체화면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8A0A1B-92AA-4450-BDA0-11DF81F62DD4}"/>
              </a:ext>
            </a:extLst>
          </p:cNvPr>
          <p:cNvSpPr/>
          <p:nvPr/>
        </p:nvSpPr>
        <p:spPr>
          <a:xfrm>
            <a:off x="895610" y="412285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AE81F7-B11D-4C40-84A4-0C868F2FCF51}"/>
              </a:ext>
            </a:extLst>
          </p:cNvPr>
          <p:cNvSpPr/>
          <p:nvPr/>
        </p:nvSpPr>
        <p:spPr>
          <a:xfrm>
            <a:off x="895610" y="4555611"/>
            <a:ext cx="5135672" cy="13942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27DB96-EC2A-41DD-AA77-459DEB456927}"/>
              </a:ext>
            </a:extLst>
          </p:cNvPr>
          <p:cNvSpPr/>
          <p:nvPr/>
        </p:nvSpPr>
        <p:spPr>
          <a:xfrm>
            <a:off x="800147" y="1722642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11597E-2222-4777-8C59-B2EF6428355C}"/>
              </a:ext>
            </a:extLst>
          </p:cNvPr>
          <p:cNvSpPr/>
          <p:nvPr/>
        </p:nvSpPr>
        <p:spPr>
          <a:xfrm>
            <a:off x="538586" y="3263030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A2E9668-1137-4AD7-95B8-D9A217CD5758}"/>
              </a:ext>
            </a:extLst>
          </p:cNvPr>
          <p:cNvSpPr/>
          <p:nvPr/>
        </p:nvSpPr>
        <p:spPr>
          <a:xfrm>
            <a:off x="538586" y="375200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96BF4D-72DB-4F6B-A4BB-A443A03F5BB0}"/>
              </a:ext>
            </a:extLst>
          </p:cNvPr>
          <p:cNvSpPr/>
          <p:nvPr/>
        </p:nvSpPr>
        <p:spPr>
          <a:xfrm>
            <a:off x="538586" y="421565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2B9EE32-A911-4AA2-B443-790A67102E0B}"/>
              </a:ext>
            </a:extLst>
          </p:cNvPr>
          <p:cNvSpPr/>
          <p:nvPr/>
        </p:nvSpPr>
        <p:spPr>
          <a:xfrm>
            <a:off x="538586" y="4571085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C6B3A-087B-62CE-8AB3-ACE991AE991B}"/>
              </a:ext>
            </a:extLst>
          </p:cNvPr>
          <p:cNvSpPr txBox="1"/>
          <p:nvPr/>
        </p:nvSpPr>
        <p:spPr>
          <a:xfrm>
            <a:off x="10142172" y="433484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</a:t>
            </a:r>
            <a:r>
              <a:rPr lang="ko-KR" altLang="en-US" sz="2400" b="1" dirty="0"/>
              <a:t>상세 코드</a:t>
            </a:r>
          </a:p>
        </p:txBody>
      </p:sp>
    </p:spTree>
    <p:extLst>
      <p:ext uri="{BB962C8B-B14F-4D97-AF65-F5344CB8AC3E}">
        <p14:creationId xmlns:p14="http://schemas.microsoft.com/office/powerpoint/2010/main" val="282444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C7D5B7-6059-C4F5-307D-66058C69F579}"/>
              </a:ext>
            </a:extLst>
          </p:cNvPr>
          <p:cNvGraphicFramePr>
            <a:graphicFrameLocks noGrp="1"/>
          </p:cNvGraphicFramePr>
          <p:nvPr/>
        </p:nvGraphicFramePr>
        <p:xfrm>
          <a:off x="7631811" y="2066968"/>
          <a:ext cx="2778306" cy="27332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89153">
                  <a:extLst>
                    <a:ext uri="{9D8B030D-6E8A-4147-A177-3AD203B41FA5}">
                      <a16:colId xmlns:a16="http://schemas.microsoft.com/office/drawing/2014/main" val="3983132282"/>
                    </a:ext>
                  </a:extLst>
                </a:gridCol>
                <a:gridCol w="1389153">
                  <a:extLst>
                    <a:ext uri="{9D8B030D-6E8A-4147-A177-3AD203B41FA5}">
                      <a16:colId xmlns:a16="http://schemas.microsoft.com/office/drawing/2014/main" val="3864538125"/>
                    </a:ext>
                  </a:extLst>
                </a:gridCol>
              </a:tblGrid>
              <a:tr h="91109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Fire truck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37769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train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371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10052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test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72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70914"/>
                  </a:ext>
                </a:extLst>
              </a:tr>
            </a:tbl>
          </a:graphicData>
        </a:graphic>
      </p:graphicFrame>
      <p:pic>
        <p:nvPicPr>
          <p:cNvPr id="2050" name="Picture 2" descr="인명구조의 최선봉, 소방차의 모든 것 : 네이버 포스트">
            <a:extLst>
              <a:ext uri="{FF2B5EF4-FFF2-40B4-BE49-F238E27FC236}">
                <a16:creationId xmlns:a16="http://schemas.microsoft.com/office/drawing/2014/main" id="{34987F05-1DB3-BAEB-1A2C-18CA683C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764195"/>
            <a:ext cx="5110025" cy="33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6D074C-52C5-A6CF-2F53-2C7735387B89}"/>
              </a:ext>
            </a:extLst>
          </p:cNvPr>
          <p:cNvGrpSpPr/>
          <p:nvPr/>
        </p:nvGrpSpPr>
        <p:grpSpPr>
          <a:xfrm>
            <a:off x="347866" y="1650092"/>
            <a:ext cx="11844134" cy="3557813"/>
            <a:chOff x="173933" y="1990561"/>
            <a:chExt cx="11844134" cy="35578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A53CF9-74B7-909A-1DC8-1360D46E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933" y="1990561"/>
              <a:ext cx="11844134" cy="35578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D64E56F-CC77-BE68-7DF5-DCC74EC2CED0}"/>
                </a:ext>
              </a:extLst>
            </p:cNvPr>
            <p:cNvSpPr/>
            <p:nvPr/>
          </p:nvSpPr>
          <p:spPr>
            <a:xfrm>
              <a:off x="615435" y="3025302"/>
              <a:ext cx="11300948" cy="40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1D1BF92-72FC-7079-5DA7-DDA3C3483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8" y="1333355"/>
            <a:ext cx="12192000" cy="4407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F4600C-DD03-D58F-EA07-701530D2788D}"/>
              </a:ext>
            </a:extLst>
          </p:cNvPr>
          <p:cNvSpPr txBox="1"/>
          <p:nvPr/>
        </p:nvSpPr>
        <p:spPr>
          <a:xfrm>
            <a:off x="10019481" y="448727"/>
            <a:ext cx="210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5.</a:t>
            </a:r>
            <a:r>
              <a:rPr lang="ko-KR" altLang="en-US" sz="2400" b="1" dirty="0"/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68614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99" y="2363822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8163772" y="2992880"/>
            <a:ext cx="4988350" cy="1656727"/>
            <a:chOff x="5161161" y="2447433"/>
            <a:chExt cx="498835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92011" y="2954738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200" b="1" dirty="0"/>
            </a:p>
          </p:txBody>
        </p:sp>
      </p:grp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5478613" y="3651701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5468010" y="2863607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5478613" y="4439795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5468010" y="2531215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2669" y="1404129"/>
            <a:ext cx="65998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D0195E2-5266-AABA-81F1-B39506204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32" y="5753891"/>
            <a:ext cx="119241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python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train.py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img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640 --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batch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16 --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epochs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10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data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young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.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yaml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weights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yolov5s.pt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–optimizer Adam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A5D76-4B16-83E3-0A70-DFFE442334BC}"/>
              </a:ext>
            </a:extLst>
          </p:cNvPr>
          <p:cNvSpPr txBox="1"/>
          <p:nvPr/>
        </p:nvSpPr>
        <p:spPr>
          <a:xfrm>
            <a:off x="9944648" y="433484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6.</a:t>
            </a:r>
            <a:r>
              <a:rPr lang="ko-KR" altLang="en-US" sz="2400" b="1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967BBB27-5C39-D514-BD3F-16E6885B516B}"/>
              </a:ext>
            </a:extLst>
          </p:cNvPr>
          <p:cNvGraphicFramePr>
            <a:graphicFrameLocks noGrp="1"/>
          </p:cNvGraphicFramePr>
          <p:nvPr/>
        </p:nvGraphicFramePr>
        <p:xfrm>
          <a:off x="1663555" y="1099637"/>
          <a:ext cx="8128000" cy="5204775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772887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962973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6112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722454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9076846"/>
                    </a:ext>
                  </a:extLst>
                </a:gridCol>
              </a:tblGrid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Wights</a:t>
                      </a:r>
                      <a:endParaRPr lang="ko-KR" alt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Yolov5s.pt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44012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kumimoji="0" lang="en-US" altLang="ko-KR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optimizer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Adam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4277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Batch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88494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81025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metrics/recall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96290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metrics/precision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92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0.05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206112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metrics/mAP_0.5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82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9956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5A3015-813F-7103-F266-B31AD4876237}"/>
              </a:ext>
            </a:extLst>
          </p:cNvPr>
          <p:cNvSpPr txBox="1"/>
          <p:nvPr/>
        </p:nvSpPr>
        <p:spPr>
          <a:xfrm>
            <a:off x="10244381" y="401093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7.</a:t>
            </a:r>
            <a:r>
              <a:rPr lang="ko-KR" altLang="en-US" sz="2400" b="1" dirty="0"/>
              <a:t>학습 결과</a:t>
            </a:r>
          </a:p>
        </p:txBody>
      </p:sp>
    </p:spTree>
    <p:extLst>
      <p:ext uri="{BB962C8B-B14F-4D97-AF65-F5344CB8AC3E}">
        <p14:creationId xmlns:p14="http://schemas.microsoft.com/office/powerpoint/2010/main" val="3326498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8E573A-6049-5A5A-60DA-3F8E27252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78" y="1914030"/>
            <a:ext cx="2048161" cy="762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2AAF05-BF5C-961A-3CF4-DD04BEF40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0" y="3704643"/>
            <a:ext cx="5268060" cy="1057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FE71C4-628C-CE9E-E215-ADD4519FD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441" y="2095314"/>
            <a:ext cx="3448531" cy="266737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DD0FD2A-2E3E-637A-D377-FCB7D20CD08A}"/>
              </a:ext>
            </a:extLst>
          </p:cNvPr>
          <p:cNvSpPr/>
          <p:nvPr/>
        </p:nvSpPr>
        <p:spPr>
          <a:xfrm>
            <a:off x="5615081" y="2803917"/>
            <a:ext cx="1459149" cy="94358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ED506-12F8-CE5D-62D2-6ABC03704C45}"/>
              </a:ext>
            </a:extLst>
          </p:cNvPr>
          <p:cNvSpPr txBox="1"/>
          <p:nvPr/>
        </p:nvSpPr>
        <p:spPr>
          <a:xfrm>
            <a:off x="664514" y="2968691"/>
            <a:ext cx="466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/>
              <a:t>긴급차량 </a:t>
            </a:r>
            <a:r>
              <a:rPr lang="ko-KR" altLang="en-US" b="1" dirty="0" err="1"/>
              <a:t>인식시</a:t>
            </a:r>
            <a:r>
              <a:rPr lang="ko-KR" altLang="en-US" b="1" dirty="0"/>
              <a:t> </a:t>
            </a:r>
            <a:r>
              <a:rPr lang="en-US" altLang="ko-KR" b="1" dirty="0"/>
              <a:t>q</a:t>
            </a:r>
            <a:r>
              <a:rPr lang="ko-KR" altLang="en-US" b="1" dirty="0"/>
              <a:t>에 </a:t>
            </a:r>
            <a:r>
              <a:rPr lang="ko-KR" altLang="en-US" b="1" dirty="0" err="1"/>
              <a:t>클래스값</a:t>
            </a:r>
            <a:r>
              <a:rPr lang="ko-KR" altLang="en-US" b="1" dirty="0"/>
              <a:t> 저장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3CEECE-18AF-88E1-C74C-954C183678EF}"/>
              </a:ext>
            </a:extLst>
          </p:cNvPr>
          <p:cNvSpPr txBox="1"/>
          <p:nvPr/>
        </p:nvSpPr>
        <p:spPr>
          <a:xfrm>
            <a:off x="7779727" y="5099503"/>
            <a:ext cx="466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/>
              <a:t>q.Get</a:t>
            </a:r>
            <a:r>
              <a:rPr lang="ko-KR" altLang="en-US" b="1" dirty="0"/>
              <a:t>을 통해 받은 클래스 값이 </a:t>
            </a:r>
            <a:endParaRPr lang="en-US" altLang="ko-KR" b="1" dirty="0"/>
          </a:p>
          <a:p>
            <a:pPr algn="l"/>
            <a:r>
              <a:rPr lang="ko-KR" altLang="en-US" b="1" dirty="0"/>
              <a:t>일치 할 때 상태 변화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96194-F14D-E936-E3C7-5C69EC86461F}"/>
              </a:ext>
            </a:extLst>
          </p:cNvPr>
          <p:cNvSpPr txBox="1"/>
          <p:nvPr/>
        </p:nvSpPr>
        <p:spPr>
          <a:xfrm>
            <a:off x="9944648" y="433484"/>
            <a:ext cx="181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8.</a:t>
            </a:r>
            <a:r>
              <a:rPr lang="ko-KR" altLang="en-US" sz="2400" b="1" dirty="0"/>
              <a:t>스레드간 통신</a:t>
            </a:r>
          </a:p>
        </p:txBody>
      </p:sp>
    </p:spTree>
    <p:extLst>
      <p:ext uri="{BB962C8B-B14F-4D97-AF65-F5344CB8AC3E}">
        <p14:creationId xmlns:p14="http://schemas.microsoft.com/office/powerpoint/2010/main" val="2845093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E5BE5F-ECEB-BF17-D17B-D1C1915BC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828" y="2150590"/>
            <a:ext cx="8218136" cy="2703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BB18A-E573-9836-17E5-AF6B5C92E60F}"/>
              </a:ext>
            </a:extLst>
          </p:cNvPr>
          <p:cNvSpPr txBox="1"/>
          <p:nvPr/>
        </p:nvSpPr>
        <p:spPr>
          <a:xfrm>
            <a:off x="2079271" y="5194938"/>
            <a:ext cx="67901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+mj-lt"/>
              </a:rPr>
              <a:t>1. Q</a:t>
            </a:r>
            <a:r>
              <a:rPr lang="ko-KR" altLang="en-US" sz="2800" b="1" dirty="0">
                <a:latin typeface="+mj-lt"/>
              </a:rPr>
              <a:t>값을 보내고 </a:t>
            </a:r>
            <a:r>
              <a:rPr lang="en-US" altLang="ko-KR" sz="2800" b="1" dirty="0">
                <a:latin typeface="+mj-lt"/>
              </a:rPr>
              <a:t>detect</a:t>
            </a:r>
            <a:r>
              <a:rPr lang="ko-KR" altLang="en-US" sz="2800" b="1" dirty="0">
                <a:latin typeface="+mj-lt"/>
              </a:rPr>
              <a:t>를 실행</a:t>
            </a:r>
            <a:endParaRPr lang="en-US" altLang="ko-KR" sz="2800" b="1" dirty="0">
              <a:latin typeface="+mj-lt"/>
            </a:endParaRPr>
          </a:p>
          <a:p>
            <a:pPr algn="l"/>
            <a:r>
              <a:rPr lang="en-US" altLang="ko-KR" sz="2800" b="1" dirty="0">
                <a:latin typeface="+mj-lt"/>
              </a:rPr>
              <a:t>2. Q</a:t>
            </a:r>
            <a:r>
              <a:rPr lang="ko-KR" altLang="en-US" sz="2800" b="1" dirty="0">
                <a:latin typeface="+mj-lt"/>
              </a:rPr>
              <a:t>값을 받으며 </a:t>
            </a:r>
            <a:r>
              <a:rPr lang="en-US" altLang="ko-KR" sz="2800" b="1" dirty="0">
                <a:latin typeface="+mj-lt"/>
              </a:rPr>
              <a:t>STATE</a:t>
            </a:r>
            <a:r>
              <a:rPr lang="ko-KR" altLang="en-US" sz="2800" b="1" dirty="0">
                <a:latin typeface="+mj-lt"/>
              </a:rPr>
              <a:t>변수 변경</a:t>
            </a:r>
            <a:endParaRPr lang="en-US" altLang="ko-KR" sz="2800" b="1" dirty="0">
              <a:latin typeface="+mj-lt"/>
            </a:endParaRPr>
          </a:p>
          <a:p>
            <a:pPr algn="l"/>
            <a:r>
              <a:rPr lang="en-US" altLang="ko-KR" sz="2800" b="1" dirty="0">
                <a:latin typeface="+mj-lt"/>
              </a:rPr>
              <a:t>3. </a:t>
            </a:r>
            <a:r>
              <a:rPr lang="ko-KR" altLang="en-US" sz="2800" b="1" dirty="0">
                <a:latin typeface="+mj-lt"/>
              </a:rPr>
              <a:t>신호등 프로그램 실행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F2B553-EC5D-A7ED-87DE-42C9B87E0DF3}"/>
              </a:ext>
            </a:extLst>
          </p:cNvPr>
          <p:cNvSpPr/>
          <p:nvPr/>
        </p:nvSpPr>
        <p:spPr>
          <a:xfrm>
            <a:off x="1943084" y="3015574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0E307BF-A963-6D66-C3F0-2478197938BC}"/>
              </a:ext>
            </a:extLst>
          </p:cNvPr>
          <p:cNvSpPr/>
          <p:nvPr/>
        </p:nvSpPr>
        <p:spPr>
          <a:xfrm>
            <a:off x="1943084" y="2699241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118555-EBEC-C27A-600F-3F66F4C92117}"/>
              </a:ext>
            </a:extLst>
          </p:cNvPr>
          <p:cNvSpPr/>
          <p:nvPr/>
        </p:nvSpPr>
        <p:spPr>
          <a:xfrm>
            <a:off x="1943084" y="3331907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6E745-6BF9-42B2-92B0-E495568B4AA1}"/>
              </a:ext>
            </a:extLst>
          </p:cNvPr>
          <p:cNvSpPr txBox="1"/>
          <p:nvPr/>
        </p:nvSpPr>
        <p:spPr>
          <a:xfrm>
            <a:off x="10244381" y="401093"/>
            <a:ext cx="181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9.</a:t>
            </a:r>
            <a:r>
              <a:rPr lang="ko-KR" altLang="en-US" sz="2400" b="1" dirty="0"/>
              <a:t>스레드  구성</a:t>
            </a:r>
          </a:p>
        </p:txBody>
      </p:sp>
    </p:spTree>
    <p:extLst>
      <p:ext uri="{BB962C8B-B14F-4D97-AF65-F5344CB8AC3E}">
        <p14:creationId xmlns:p14="http://schemas.microsoft.com/office/powerpoint/2010/main" val="3133722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449918" y="1310106"/>
            <a:ext cx="129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CF53-9241-31D3-C01D-5528F04DECB3}"/>
              </a:ext>
            </a:extLst>
          </p:cNvPr>
          <p:cNvSpPr txBox="1"/>
          <p:nvPr/>
        </p:nvSpPr>
        <p:spPr>
          <a:xfrm>
            <a:off x="7105097" y="2674123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1. </a:t>
            </a:r>
            <a:r>
              <a:rPr lang="ko-KR" altLang="en-US" sz="2400" b="1" dirty="0">
                <a:latin typeface="+mn-ea"/>
              </a:rPr>
              <a:t>가볍고 효율적임</a:t>
            </a:r>
          </a:p>
        </p:txBody>
      </p:sp>
      <p:pic>
        <p:nvPicPr>
          <p:cNvPr id="2050" name="Picture 2" descr="/img/Ch">
            <a:extLst>
              <a:ext uri="{FF2B5EF4-FFF2-40B4-BE49-F238E27FC236}">
                <a16:creationId xmlns:a16="http://schemas.microsoft.com/office/drawing/2014/main" id="{8149177A-E9CB-F887-E374-C86485CA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7" y="2181292"/>
            <a:ext cx="5625806" cy="31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장고 - 해시넷">
            <a:extLst>
              <a:ext uri="{FF2B5EF4-FFF2-40B4-BE49-F238E27FC236}">
                <a16:creationId xmlns:a16="http://schemas.microsoft.com/office/drawing/2014/main" id="{9139C796-C8B4-A4CD-5623-95B52063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1333" y1="52000" x2="11333" y2="52000"/>
                        <a14:foregroundMark x1="27333" y1="58000" x2="27333" y2="58000"/>
                        <a14:foregroundMark x1="27333" y1="18000" x2="27333" y2="18000"/>
                        <a14:foregroundMark x1="40000" y1="52000" x2="40000" y2="52000"/>
                        <a14:foregroundMark x1="48333" y1="58000" x2="48333" y2="58000"/>
                        <a14:foregroundMark x1="85667" y1="65000" x2="85667" y2="65000"/>
                        <a14:foregroundMark x1="67000" y1="90000" x2="67000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21" y="2480785"/>
            <a:ext cx="110799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라즈베리파이의 HDMI 사운드 드라이버 설정 - RastaLion's IT Blog">
            <a:extLst>
              <a:ext uri="{FF2B5EF4-FFF2-40B4-BE49-F238E27FC236}">
                <a16:creationId xmlns:a16="http://schemas.microsoft.com/office/drawing/2014/main" id="{3B91A5E6-45E9-CF84-A3F3-1691DD127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46" y="4585287"/>
            <a:ext cx="646913" cy="6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46F5FD-C0BB-F488-86B2-040E3E8514DC}"/>
              </a:ext>
            </a:extLst>
          </p:cNvPr>
          <p:cNvSpPr txBox="1"/>
          <p:nvPr/>
        </p:nvSpPr>
        <p:spPr>
          <a:xfrm>
            <a:off x="7105097" y="3165054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확장성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20546-1647-7D34-4FDC-75B03504F323}"/>
              </a:ext>
            </a:extLst>
          </p:cNvPr>
          <p:cNvSpPr txBox="1"/>
          <p:nvPr/>
        </p:nvSpPr>
        <p:spPr>
          <a:xfrm>
            <a:off x="7105097" y="3661957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신뢰성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55BC23-B60C-5590-C1E0-E96CD235B9FA}"/>
              </a:ext>
            </a:extLst>
          </p:cNvPr>
          <p:cNvSpPr txBox="1"/>
          <p:nvPr/>
        </p:nvSpPr>
        <p:spPr>
          <a:xfrm>
            <a:off x="7105097" y="4158860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보안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51D631-5465-6174-2EC3-73CB591BD06D}"/>
              </a:ext>
            </a:extLst>
          </p:cNvPr>
          <p:cNvSpPr txBox="1"/>
          <p:nvPr/>
        </p:nvSpPr>
        <p:spPr>
          <a:xfrm>
            <a:off x="7105097" y="4655763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5. </a:t>
            </a:r>
            <a:r>
              <a:rPr lang="ko-KR" altLang="en-US" sz="2400" b="1" dirty="0">
                <a:latin typeface="+mn-ea"/>
              </a:rPr>
              <a:t>우수한 지원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5AACC5-5CD4-6460-A4F6-B82F4CCC738C}"/>
              </a:ext>
            </a:extLst>
          </p:cNvPr>
          <p:cNvSpPr txBox="1"/>
          <p:nvPr/>
        </p:nvSpPr>
        <p:spPr>
          <a:xfrm>
            <a:off x="1305098" y="2189717"/>
            <a:ext cx="378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M2M, IOT 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를 위한 메시징 프로토콜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419783-5C15-9A11-A5CB-65459DE65866}"/>
              </a:ext>
            </a:extLst>
          </p:cNvPr>
          <p:cNvSpPr txBox="1"/>
          <p:nvPr/>
        </p:nvSpPr>
        <p:spPr>
          <a:xfrm>
            <a:off x="8226613" y="2189717"/>
            <a:ext cx="82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1729711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600142" y="1356272"/>
            <a:ext cx="334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 방식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8B2EA2-CDB8-8FB8-3398-749FC4E92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23"/>
            <a:ext cx="5943689" cy="35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0F140-45A2-8929-0DF5-FC19D2435FF2}"/>
              </a:ext>
            </a:extLst>
          </p:cNvPr>
          <p:cNvSpPr txBox="1"/>
          <p:nvPr/>
        </p:nvSpPr>
        <p:spPr>
          <a:xfrm>
            <a:off x="8031324" y="2263005"/>
            <a:ext cx="274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다수의 클라이언트 구성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264DF90-EE39-8EAC-995E-6A7AA1CD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5" y="2559599"/>
            <a:ext cx="5027475" cy="21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BAD44992-1C51-B2C1-03AF-29A6B39A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19" y="4916204"/>
            <a:ext cx="4920845" cy="195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E3C4B9-7111-BE0E-465C-18E866CF6A0E}"/>
              </a:ext>
            </a:extLst>
          </p:cNvPr>
          <p:cNvSpPr txBox="1"/>
          <p:nvPr/>
        </p:nvSpPr>
        <p:spPr>
          <a:xfrm>
            <a:off x="2001699" y="2263005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기본 동작 원칙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3D8F50-6FFC-970D-4AEC-7111B08B1AA4}"/>
              </a:ext>
            </a:extLst>
          </p:cNvPr>
          <p:cNvSpPr txBox="1"/>
          <p:nvPr/>
        </p:nvSpPr>
        <p:spPr>
          <a:xfrm>
            <a:off x="1945168" y="4541304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Topic </a:t>
            </a:r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계층적 구성</a:t>
            </a:r>
          </a:p>
        </p:txBody>
      </p:sp>
    </p:spTree>
    <p:extLst>
      <p:ext uri="{BB962C8B-B14F-4D97-AF65-F5344CB8AC3E}">
        <p14:creationId xmlns:p14="http://schemas.microsoft.com/office/powerpoint/2010/main" val="2076553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/img/Ch">
            <a:extLst>
              <a:ext uri="{FF2B5EF4-FFF2-40B4-BE49-F238E27FC236}">
                <a16:creationId xmlns:a16="http://schemas.microsoft.com/office/drawing/2014/main" id="{39D236F6-462B-5626-429D-8F352DACD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87" y="101165"/>
            <a:ext cx="4578170" cy="665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1C80AD-86D6-050E-201F-74B37D4E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47" y="2001743"/>
            <a:ext cx="1905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0E088-9171-D53A-26C1-592A1F9E77BA}"/>
              </a:ext>
            </a:extLst>
          </p:cNvPr>
          <p:cNvSpPr txBox="1"/>
          <p:nvPr/>
        </p:nvSpPr>
        <p:spPr>
          <a:xfrm>
            <a:off x="6096000" y="4405023"/>
            <a:ext cx="5130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212529"/>
                </a:solidFill>
                <a:effectLst/>
                <a:latin typeface="Noto Sans KR"/>
              </a:rPr>
              <a:t>Mosquitto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MQTT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프로토콜 버전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3.1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3.1.1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을 사용하는 메시지 브로커 중 하나이다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. 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MQTT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는 공개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/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등록 모델을 사용하여 메시징을 수행하는 경량 메서드를 제공한다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. 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oto Sans K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533611-6C4C-DEE2-00EC-02EF5820D1D2}"/>
              </a:ext>
            </a:extLst>
          </p:cNvPr>
          <p:cNvSpPr/>
          <p:nvPr/>
        </p:nvSpPr>
        <p:spPr>
          <a:xfrm>
            <a:off x="581336" y="4405023"/>
            <a:ext cx="4691271" cy="2464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D3052-4C3E-9C5B-086F-919F73BB9E88}"/>
              </a:ext>
            </a:extLst>
          </p:cNvPr>
          <p:cNvSpPr txBox="1"/>
          <p:nvPr/>
        </p:nvSpPr>
        <p:spPr>
          <a:xfrm>
            <a:off x="7823265" y="591501"/>
            <a:ext cx="180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broker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423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4937" y="229415"/>
            <a:ext cx="627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라즈베리파이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6343D8-88FF-D998-609E-A4C9548E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37" y="1532642"/>
            <a:ext cx="5431625" cy="50959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F519B6-620F-E8A2-BD0A-828388373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72" y="229415"/>
            <a:ext cx="6329895" cy="64290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2BC227-A419-262F-A8AB-5844BD5CC633}"/>
              </a:ext>
            </a:extLst>
          </p:cNvPr>
          <p:cNvSpPr/>
          <p:nvPr/>
        </p:nvSpPr>
        <p:spPr>
          <a:xfrm>
            <a:off x="581891" y="4480560"/>
            <a:ext cx="2743200" cy="1928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CB953-7045-0DA6-8120-1B808FB7A8BF}"/>
              </a:ext>
            </a:extLst>
          </p:cNvPr>
          <p:cNvSpPr/>
          <p:nvPr/>
        </p:nvSpPr>
        <p:spPr>
          <a:xfrm>
            <a:off x="585884" y="2761497"/>
            <a:ext cx="1350981" cy="206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E7E6E-0612-3A52-C7EE-22B1B9774BBD}"/>
              </a:ext>
            </a:extLst>
          </p:cNvPr>
          <p:cNvSpPr/>
          <p:nvPr/>
        </p:nvSpPr>
        <p:spPr>
          <a:xfrm>
            <a:off x="6440815" y="3222851"/>
            <a:ext cx="5014123" cy="1731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6070F-3F47-2A2C-1447-D2DCD91F9A1E}"/>
              </a:ext>
            </a:extLst>
          </p:cNvPr>
          <p:cNvSpPr txBox="1"/>
          <p:nvPr/>
        </p:nvSpPr>
        <p:spPr>
          <a:xfrm>
            <a:off x="88833" y="1128504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bohangClass3.py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832F9-80F5-1031-6BED-9787E9251BEA}"/>
              </a:ext>
            </a:extLst>
          </p:cNvPr>
          <p:cNvSpPr txBox="1"/>
          <p:nvPr/>
        </p:nvSpPr>
        <p:spPr>
          <a:xfrm>
            <a:off x="2113575" y="2679905"/>
            <a:ext cx="184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이미지 저장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06B3B6-C370-9876-F902-DDDFAEBA980D}"/>
              </a:ext>
            </a:extLst>
          </p:cNvPr>
          <p:cNvSpPr txBox="1"/>
          <p:nvPr/>
        </p:nvSpPr>
        <p:spPr>
          <a:xfrm>
            <a:off x="3325091" y="4863693"/>
            <a:ext cx="184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Rgbmatrix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패널 옵션 설정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FC7662-7331-05E4-4E73-3B5BC2ED56B0}"/>
              </a:ext>
            </a:extLst>
          </p:cNvPr>
          <p:cNvSpPr txBox="1"/>
          <p:nvPr/>
        </p:nvSpPr>
        <p:spPr>
          <a:xfrm>
            <a:off x="6372462" y="2853519"/>
            <a:ext cx="344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디스플레이 패널에 이미지 출력</a:t>
            </a:r>
            <a:endParaRPr lang="ko-KR" altLang="en-US" b="1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7112A4-DDF7-B782-C461-51E280C15210}"/>
              </a:ext>
            </a:extLst>
          </p:cNvPr>
          <p:cNvCxnSpPr/>
          <p:nvPr/>
        </p:nvCxnSpPr>
        <p:spPr>
          <a:xfrm>
            <a:off x="6766560" y="4272742"/>
            <a:ext cx="26185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ADEED8-A3E1-7B77-4DEC-157B0DC6CC2C}"/>
              </a:ext>
            </a:extLst>
          </p:cNvPr>
          <p:cNvSpPr txBox="1"/>
          <p:nvPr/>
        </p:nvSpPr>
        <p:spPr>
          <a:xfrm>
            <a:off x="6766560" y="229415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Haettenschweiler" panose="020B0706040902060204" pitchFamily="34" charset="0"/>
              </a:rPr>
              <a:t>실행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F1AB63-908F-F555-6B27-743A7B592E6A}"/>
              </a:ext>
            </a:extLst>
          </p:cNvPr>
          <p:cNvSpPr/>
          <p:nvPr/>
        </p:nvSpPr>
        <p:spPr>
          <a:xfrm>
            <a:off x="581891" y="2203995"/>
            <a:ext cx="1350981" cy="522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973E8-0624-CF7C-F535-E46D003144C3}"/>
              </a:ext>
            </a:extLst>
          </p:cNvPr>
          <p:cNvSpPr txBox="1"/>
          <p:nvPr/>
        </p:nvSpPr>
        <p:spPr>
          <a:xfrm>
            <a:off x="2109582" y="2222652"/>
            <a:ext cx="262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제어를 위한 변수 설정</a:t>
            </a:r>
            <a:endParaRPr lang="ko-KR" altLang="en-US" b="1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1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1606545" y="263630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372654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5331946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937347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8542748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357" y="117812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530635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보행자 친화적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개발</a:t>
            </a:r>
          </a:p>
        </p:txBody>
      </p:sp>
      <p:grpSp>
        <p:nvGrpSpPr>
          <p:cNvPr id="4" name="그룹 1013">
            <a:extLst>
              <a:ext uri="{FF2B5EF4-FFF2-40B4-BE49-F238E27FC236}">
                <a16:creationId xmlns:a16="http://schemas.microsoft.com/office/drawing/2014/main" id="{0B433C48-C47A-0F9D-DBBB-FD2684A61183}"/>
              </a:ext>
            </a:extLst>
          </p:cNvPr>
          <p:cNvGrpSpPr/>
          <p:nvPr/>
        </p:nvGrpSpPr>
        <p:grpSpPr>
          <a:xfrm rot="21108336">
            <a:off x="2224629" y="2467469"/>
            <a:ext cx="706342" cy="742654"/>
            <a:chOff x="7446042" y="6507839"/>
            <a:chExt cx="3085714" cy="3195302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3FE47589-1E95-8959-05D3-477AE660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042" y="6507839"/>
              <a:ext cx="3085714" cy="319530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08FF2D-8371-4198-D930-5981E3A23814}"/>
              </a:ext>
            </a:extLst>
          </p:cNvPr>
          <p:cNvSpPr txBox="1"/>
          <p:nvPr/>
        </p:nvSpPr>
        <p:spPr>
          <a:xfrm>
            <a:off x="298385" y="1591974"/>
            <a:ext cx="2991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기획및</a:t>
            </a:r>
            <a:r>
              <a:rPr lang="ko-KR" altLang="en-US" b="1" dirty="0">
                <a:latin typeface="Haettenschweiler" panose="020B0706040902060204" pitchFamily="34" charset="0"/>
              </a:rPr>
              <a:t> 배경 소제목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1.</a:t>
            </a:r>
            <a:r>
              <a:rPr lang="ko-KR" altLang="en-US" b="1" dirty="0">
                <a:latin typeface="Haettenschweiler" panose="020B0706040902060204" pitchFamily="34" charset="0"/>
              </a:rPr>
              <a:t>주제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2.</a:t>
            </a:r>
            <a:r>
              <a:rPr lang="ko-KR" altLang="en-US" b="1" dirty="0" err="1">
                <a:latin typeface="Haettenschweiler" panose="020B0706040902060204" pitchFamily="34" charset="0"/>
              </a:rPr>
              <a:t>시장배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3.</a:t>
            </a:r>
            <a:r>
              <a:rPr lang="ko-KR" altLang="en-US" b="1" dirty="0">
                <a:latin typeface="Haettenschweiler" panose="020B0706040902060204" pitchFamily="34" charset="0"/>
              </a:rPr>
              <a:t>제안배경 및 기능</a:t>
            </a:r>
            <a:r>
              <a:rPr lang="en-US" altLang="ko-KR" b="1" dirty="0">
                <a:latin typeface="Haettenschweiler" panose="020B0706040902060204" pitchFamily="34" charset="0"/>
              </a:rPr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전</a:t>
            </a:r>
            <a:r>
              <a:rPr lang="en-US" altLang="ko-KR" b="1" dirty="0">
                <a:latin typeface="Haettenschweiler" panose="020B0706040902060204" pitchFamily="34" charset="0"/>
              </a:rPr>
              <a:t>&amp;</a:t>
            </a:r>
            <a:r>
              <a:rPr lang="ko-KR" altLang="en-US" b="1" dirty="0">
                <a:latin typeface="Haettenschweiler" panose="020B0706040902060204" pitchFamily="34" charset="0"/>
              </a:rPr>
              <a:t>후</a:t>
            </a:r>
            <a:r>
              <a:rPr lang="en-US" altLang="ko-KR" b="1" dirty="0">
                <a:latin typeface="Haettenschweiler" panose="020B0706040902060204" pitchFamily="34" charset="0"/>
              </a:rPr>
              <a:t>)</a:t>
            </a: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4.</a:t>
            </a:r>
            <a:r>
              <a:rPr lang="ko-KR" altLang="en-US" b="1" dirty="0" err="1">
                <a:latin typeface="Haettenschweiler" panose="020B0706040902060204" pitchFamily="34" charset="0"/>
              </a:rPr>
              <a:t>유스케이스느낌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5.</a:t>
            </a:r>
            <a:r>
              <a:rPr lang="ko-KR" altLang="en-US" b="1" dirty="0">
                <a:latin typeface="Haettenschweiler" panose="020B0706040902060204" pitchFamily="34" charset="0"/>
              </a:rPr>
              <a:t>역할 및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BE264-B9A3-98B0-7204-8328FAB7385A}"/>
              </a:ext>
            </a:extLst>
          </p:cNvPr>
          <p:cNvSpPr txBox="1"/>
          <p:nvPr/>
        </p:nvSpPr>
        <p:spPr>
          <a:xfrm>
            <a:off x="5505152" y="1403673"/>
            <a:ext cx="118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EE3C16C-9CE2-DC9B-B624-135FF3F0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8200"/>
            <a:ext cx="4610337" cy="21019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F01DB8-AD10-F046-E1CE-46D6F5063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00" y="354583"/>
            <a:ext cx="5430983" cy="63097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D3FB8E-DDF6-BCEF-74F9-B0D8343ED5EE}"/>
              </a:ext>
            </a:extLst>
          </p:cNvPr>
          <p:cNvSpPr/>
          <p:nvPr/>
        </p:nvSpPr>
        <p:spPr>
          <a:xfrm>
            <a:off x="1255449" y="2705923"/>
            <a:ext cx="2260835" cy="22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6D003-7E89-1DBB-1FA3-74BFABE2E5C7}"/>
              </a:ext>
            </a:extLst>
          </p:cNvPr>
          <p:cNvSpPr/>
          <p:nvPr/>
        </p:nvSpPr>
        <p:spPr>
          <a:xfrm>
            <a:off x="1008838" y="796767"/>
            <a:ext cx="3820857" cy="583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EDDAE0-99A2-ADA7-2714-43B59BA0381A}"/>
              </a:ext>
            </a:extLst>
          </p:cNvPr>
          <p:cNvSpPr/>
          <p:nvPr/>
        </p:nvSpPr>
        <p:spPr>
          <a:xfrm>
            <a:off x="1008838" y="1540709"/>
            <a:ext cx="1484980" cy="22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3C841A-F239-E677-B842-B5550F0F6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612" y="3667428"/>
            <a:ext cx="3042231" cy="140341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9DEFFA-C322-192B-3E53-0A40C458C44C}"/>
              </a:ext>
            </a:extLst>
          </p:cNvPr>
          <p:cNvSpPr/>
          <p:nvPr/>
        </p:nvSpPr>
        <p:spPr>
          <a:xfrm>
            <a:off x="925711" y="4628933"/>
            <a:ext cx="2524071" cy="196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E994F3-F91C-F2E4-03A2-03193E7345ED}"/>
              </a:ext>
            </a:extLst>
          </p:cNvPr>
          <p:cNvSpPr/>
          <p:nvPr/>
        </p:nvSpPr>
        <p:spPr>
          <a:xfrm>
            <a:off x="6691740" y="1494148"/>
            <a:ext cx="3951093" cy="515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8A2CC-EEA2-7469-DAED-6968C20BAFA9}"/>
              </a:ext>
            </a:extLst>
          </p:cNvPr>
          <p:cNvSpPr txBox="1"/>
          <p:nvPr/>
        </p:nvSpPr>
        <p:spPr>
          <a:xfrm>
            <a:off x="2493818" y="147027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Bohang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객체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D1C91-E4F6-0615-1288-DE78B71D2847}"/>
              </a:ext>
            </a:extLst>
          </p:cNvPr>
          <p:cNvSpPr txBox="1"/>
          <p:nvPr/>
        </p:nvSpPr>
        <p:spPr>
          <a:xfrm>
            <a:off x="2440123" y="419299"/>
            <a:ext cx="33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 생성 및 </a:t>
            </a:r>
            <a:r>
              <a:rPr lang="ko-KR" altLang="en-US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콜백함수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C9832-3F13-3FE3-D4FA-A96837D7D854}"/>
              </a:ext>
            </a:extLst>
          </p:cNvPr>
          <p:cNvSpPr txBox="1"/>
          <p:nvPr/>
        </p:nvSpPr>
        <p:spPr>
          <a:xfrm>
            <a:off x="3622033" y="2611227"/>
            <a:ext cx="182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시작되는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topic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모두 구독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37FEB1-2A67-DE50-EFB2-410E1F584D49}"/>
              </a:ext>
            </a:extLst>
          </p:cNvPr>
          <p:cNvSpPr/>
          <p:nvPr/>
        </p:nvSpPr>
        <p:spPr>
          <a:xfrm>
            <a:off x="699996" y="2112948"/>
            <a:ext cx="1569379" cy="22847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83EFF8-DA69-0876-605B-7CAF8C354668}"/>
              </a:ext>
            </a:extLst>
          </p:cNvPr>
          <p:cNvSpPr/>
          <p:nvPr/>
        </p:nvSpPr>
        <p:spPr>
          <a:xfrm>
            <a:off x="634994" y="3667428"/>
            <a:ext cx="1310186" cy="22847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04E260-4AD5-F05D-04F8-5A3520A8F215}"/>
              </a:ext>
            </a:extLst>
          </p:cNvPr>
          <p:cNvSpPr txBox="1"/>
          <p:nvPr/>
        </p:nvSpPr>
        <p:spPr>
          <a:xfrm>
            <a:off x="3516283" y="4628933"/>
            <a:ext cx="2285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accent4"/>
                </a:solidFill>
                <a:latin typeface="+mn-ea"/>
              </a:rPr>
              <a:t>2. 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메시지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수신시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콜백</a:t>
            </a:r>
            <a:endParaRPr lang="ko-KR" altLang="en-US" sz="16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71DE0-70E7-2179-89D4-B32DEBF216D5}"/>
              </a:ext>
            </a:extLst>
          </p:cNvPr>
          <p:cNvSpPr txBox="1"/>
          <p:nvPr/>
        </p:nvSpPr>
        <p:spPr>
          <a:xfrm>
            <a:off x="3508200" y="4898686"/>
            <a:ext cx="2044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message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값에 따라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객체의 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color, sec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변수에 값 할당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D4FFDF-F632-CB05-AB6F-D110E45FADDB}"/>
              </a:ext>
            </a:extLst>
          </p:cNvPr>
          <p:cNvSpPr txBox="1"/>
          <p:nvPr/>
        </p:nvSpPr>
        <p:spPr>
          <a:xfrm>
            <a:off x="7878849" y="826311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Haettenschweiler" panose="020B0706040902060204" pitchFamily="34" charset="0"/>
              </a:rPr>
              <a:t>실행 함수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909F05-9B82-EB68-FBC2-29E999464F90}"/>
              </a:ext>
            </a:extLst>
          </p:cNvPr>
          <p:cNvSpPr txBox="1"/>
          <p:nvPr/>
        </p:nvSpPr>
        <p:spPr>
          <a:xfrm>
            <a:off x="7682115" y="2095923"/>
            <a:ext cx="30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Ip, port,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대기 시간 설정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쓰레드 설정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951640-997A-71FE-F49D-1816925CBC1A}"/>
              </a:ext>
            </a:extLst>
          </p:cNvPr>
          <p:cNvSpPr txBox="1"/>
          <p:nvPr/>
        </p:nvSpPr>
        <p:spPr>
          <a:xfrm>
            <a:off x="6096000" y="289988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mymqtt3.py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BA6C76-5C6B-9A09-D95A-84B4CB94E582}"/>
              </a:ext>
            </a:extLst>
          </p:cNvPr>
          <p:cNvSpPr txBox="1"/>
          <p:nvPr/>
        </p:nvSpPr>
        <p:spPr>
          <a:xfrm>
            <a:off x="6091612" y="3257558"/>
            <a:ext cx="124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39EF3C-50CF-B230-F53B-3D85FE94699E}"/>
              </a:ext>
            </a:extLst>
          </p:cNvPr>
          <p:cNvSpPr txBox="1"/>
          <p:nvPr/>
        </p:nvSpPr>
        <p:spPr>
          <a:xfrm>
            <a:off x="3570429" y="2334107"/>
            <a:ext cx="2493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accent4"/>
                </a:solidFill>
                <a:latin typeface="+mn-ea"/>
              </a:rPr>
              <a:t>1. broker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접속시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콜백</a:t>
            </a:r>
            <a:endParaRPr lang="ko-KR" altLang="en-US" sz="16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59001F-8776-A208-6189-D287D911A2A2}"/>
              </a:ext>
            </a:extLst>
          </p:cNvPr>
          <p:cNvSpPr txBox="1"/>
          <p:nvPr/>
        </p:nvSpPr>
        <p:spPr>
          <a:xfrm>
            <a:off x="6985807" y="3257558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Haettenschweiler" panose="020B0706040902060204" pitchFamily="34" charset="0"/>
              </a:rPr>
              <a:t>실행 파일</a:t>
            </a:r>
          </a:p>
        </p:txBody>
      </p:sp>
    </p:spTree>
    <p:extLst>
      <p:ext uri="{BB962C8B-B14F-4D97-AF65-F5344CB8AC3E}">
        <p14:creationId xmlns:p14="http://schemas.microsoft.com/office/powerpoint/2010/main" val="2116322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F9EC470-809D-4DAF-79E0-605020FB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" y="1456648"/>
            <a:ext cx="3995549" cy="492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3571" y="303258"/>
            <a:ext cx="187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F424C9-0F9F-FB1B-FBC6-D0F43C5A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25" y="303258"/>
            <a:ext cx="6991709" cy="50993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E667D3-D71D-80B9-2606-1D06E357D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782" y="5547776"/>
            <a:ext cx="8522025" cy="6921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95046-2EE3-E795-2F28-6603CDEBCF4D}"/>
              </a:ext>
            </a:extLst>
          </p:cNvPr>
          <p:cNvSpPr/>
          <p:nvPr/>
        </p:nvSpPr>
        <p:spPr>
          <a:xfrm>
            <a:off x="10507287" y="5760720"/>
            <a:ext cx="1205346" cy="3241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C7CC11-2795-C419-BBFF-D88BD8FD1385}"/>
              </a:ext>
            </a:extLst>
          </p:cNvPr>
          <p:cNvSpPr/>
          <p:nvPr/>
        </p:nvSpPr>
        <p:spPr>
          <a:xfrm>
            <a:off x="7569091" y="3015918"/>
            <a:ext cx="1857541" cy="300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60DC8-09CF-48C8-8F68-1FBFDB01CC51}"/>
              </a:ext>
            </a:extLst>
          </p:cNvPr>
          <p:cNvSpPr/>
          <p:nvPr/>
        </p:nvSpPr>
        <p:spPr>
          <a:xfrm>
            <a:off x="7710794" y="930126"/>
            <a:ext cx="1981846" cy="300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300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3571" y="303258"/>
            <a:ext cx="187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89FA1A-5F1C-7F40-AB46-073C4FE2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09" y="1351386"/>
            <a:ext cx="8229601" cy="10668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3C218C-0285-C89B-974D-8C77C1B13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5" y="2502363"/>
            <a:ext cx="5151559" cy="35752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C23FA1-44EC-2E6D-03AE-0CC41E46E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156" y="2502364"/>
            <a:ext cx="6706800" cy="357523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03BE5E-5AAA-38C5-95FB-90FB344EDE21}"/>
              </a:ext>
            </a:extLst>
          </p:cNvPr>
          <p:cNvCxnSpPr/>
          <p:nvPr/>
        </p:nvCxnSpPr>
        <p:spPr>
          <a:xfrm>
            <a:off x="3937899" y="1546168"/>
            <a:ext cx="81714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BCE983-A5BE-A591-A4D7-C888EBA2FDF1}"/>
              </a:ext>
            </a:extLst>
          </p:cNvPr>
          <p:cNvSpPr/>
          <p:nvPr/>
        </p:nvSpPr>
        <p:spPr>
          <a:xfrm>
            <a:off x="4139738" y="1787236"/>
            <a:ext cx="1956262" cy="3823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03D71D-7EA7-11AE-FC3A-AB3248453DCE}"/>
              </a:ext>
            </a:extLst>
          </p:cNvPr>
          <p:cNvSpPr/>
          <p:nvPr/>
        </p:nvSpPr>
        <p:spPr>
          <a:xfrm>
            <a:off x="393571" y="3566160"/>
            <a:ext cx="4768633" cy="232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961A2A-EFC1-99EC-7219-B9E245BFF524}"/>
              </a:ext>
            </a:extLst>
          </p:cNvPr>
          <p:cNvSpPr/>
          <p:nvPr/>
        </p:nvSpPr>
        <p:spPr>
          <a:xfrm>
            <a:off x="393571" y="4450843"/>
            <a:ext cx="3544328" cy="12184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9575B0-55C4-854C-4DEC-DA45CE8C083C}"/>
              </a:ext>
            </a:extLst>
          </p:cNvPr>
          <p:cNvSpPr/>
          <p:nvPr/>
        </p:nvSpPr>
        <p:spPr>
          <a:xfrm>
            <a:off x="393571" y="5669281"/>
            <a:ext cx="1877800" cy="2493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A3FD4D-CB4F-53C8-DD29-7BFEDDC70E67}"/>
              </a:ext>
            </a:extLst>
          </p:cNvPr>
          <p:cNvSpPr/>
          <p:nvPr/>
        </p:nvSpPr>
        <p:spPr>
          <a:xfrm>
            <a:off x="5658298" y="2956941"/>
            <a:ext cx="6461658" cy="841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4AC3DE-9CE3-E771-1ED4-8D0034B6C11C}"/>
              </a:ext>
            </a:extLst>
          </p:cNvPr>
          <p:cNvSpPr/>
          <p:nvPr/>
        </p:nvSpPr>
        <p:spPr>
          <a:xfrm>
            <a:off x="5658298" y="5037894"/>
            <a:ext cx="5347753" cy="841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927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578892" y="1356272"/>
            <a:ext cx="317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구성</a:t>
            </a:r>
          </a:p>
        </p:txBody>
      </p:sp>
    </p:spTree>
    <p:extLst>
      <p:ext uri="{BB962C8B-B14F-4D97-AF65-F5344CB8AC3E}">
        <p14:creationId xmlns:p14="http://schemas.microsoft.com/office/powerpoint/2010/main" val="2432295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C42915-47D2-7FE7-11F6-D701875E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4" y="2062549"/>
            <a:ext cx="9966960" cy="4680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B774E3-909C-FC4E-A044-7BE876B72414}"/>
              </a:ext>
            </a:extLst>
          </p:cNvPr>
          <p:cNvSpPr/>
          <p:nvPr/>
        </p:nvSpPr>
        <p:spPr>
          <a:xfrm>
            <a:off x="4350174" y="1832143"/>
            <a:ext cx="3495040" cy="4810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FD65-D5D2-9FD8-E68B-D48D41D5C362}"/>
              </a:ext>
            </a:extLst>
          </p:cNvPr>
          <p:cNvSpPr txBox="1"/>
          <p:nvPr/>
        </p:nvSpPr>
        <p:spPr>
          <a:xfrm>
            <a:off x="2627715" y="1162950"/>
            <a:ext cx="712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복잡한 연산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그래픽 처리 및 외부기기 제어 가능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926937" y="114667"/>
            <a:ext cx="20617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H/W</a:t>
            </a:r>
          </a:p>
        </p:txBody>
      </p:sp>
    </p:spTree>
    <p:extLst>
      <p:ext uri="{BB962C8B-B14F-4D97-AF65-F5344CB8AC3E}">
        <p14:creationId xmlns:p14="http://schemas.microsoft.com/office/powerpoint/2010/main" val="1109674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2B2CEC-3B6C-A655-43C2-C985A835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0"/>
            <a:ext cx="7589519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C24C7FB-4290-8F46-0465-51D71924CBBC}"/>
              </a:ext>
            </a:extLst>
          </p:cNvPr>
          <p:cNvSpPr/>
          <p:nvPr/>
        </p:nvSpPr>
        <p:spPr>
          <a:xfrm>
            <a:off x="5709920" y="5080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A7DE08-5934-31AE-B12B-80E8967C6F01}"/>
              </a:ext>
            </a:extLst>
          </p:cNvPr>
          <p:cNvSpPr/>
          <p:nvPr/>
        </p:nvSpPr>
        <p:spPr>
          <a:xfrm>
            <a:off x="5405120" y="24688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77B807-6B36-B53A-3456-821151921AB2}"/>
              </a:ext>
            </a:extLst>
          </p:cNvPr>
          <p:cNvSpPr/>
          <p:nvPr/>
        </p:nvSpPr>
        <p:spPr>
          <a:xfrm>
            <a:off x="7691120" y="1188719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E14B7A-DFEE-CAA1-AF0F-92625CAD4CEB}"/>
              </a:ext>
            </a:extLst>
          </p:cNvPr>
          <p:cNvSpPr/>
          <p:nvPr/>
        </p:nvSpPr>
        <p:spPr>
          <a:xfrm>
            <a:off x="6026950" y="586232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AC6889-C4A3-BD72-F19C-95F6EF9DDC06}"/>
              </a:ext>
            </a:extLst>
          </p:cNvPr>
          <p:cNvSpPr/>
          <p:nvPr/>
        </p:nvSpPr>
        <p:spPr>
          <a:xfrm>
            <a:off x="7477760" y="519176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7445D9-5559-AC42-7CDD-827DDE1EA636}"/>
              </a:ext>
            </a:extLst>
          </p:cNvPr>
          <p:cNvSpPr/>
          <p:nvPr/>
        </p:nvSpPr>
        <p:spPr>
          <a:xfrm>
            <a:off x="8916340" y="128797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816D-9052-8C0B-3F54-EBAA1900A27B}"/>
              </a:ext>
            </a:extLst>
          </p:cNvPr>
          <p:cNvSpPr txBox="1"/>
          <p:nvPr/>
        </p:nvSpPr>
        <p:spPr>
          <a:xfrm>
            <a:off x="853441" y="138548"/>
            <a:ext cx="3714420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교류전압의 </a:t>
            </a:r>
            <a:r>
              <a:rPr lang="ko-KR" altLang="en-US" b="1" dirty="0">
                <a:solidFill>
                  <a:srgbClr val="FF0000"/>
                </a:solidFill>
              </a:rPr>
              <a:t>전원 공급케이블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546644-BA79-1BC8-194E-4FB152A52A8C}"/>
              </a:ext>
            </a:extLst>
          </p:cNvPr>
          <p:cNvSpPr/>
          <p:nvPr/>
        </p:nvSpPr>
        <p:spPr>
          <a:xfrm>
            <a:off x="82861" y="154572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E80D9-277A-5E6B-07F3-EAFC63974683}"/>
              </a:ext>
            </a:extLst>
          </p:cNvPr>
          <p:cNvSpPr txBox="1"/>
          <p:nvPr/>
        </p:nvSpPr>
        <p:spPr>
          <a:xfrm>
            <a:off x="853439" y="1020634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SMPS</a:t>
            </a:r>
            <a:r>
              <a:rPr lang="ko-KR" altLang="en-US" sz="2400" b="1" dirty="0"/>
              <a:t>파워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교류전압을 </a:t>
            </a:r>
            <a:r>
              <a:rPr lang="en-US" altLang="ko-KR" dirty="0"/>
              <a:t>5V</a:t>
            </a:r>
            <a:r>
              <a:rPr lang="ko-KR" altLang="en-US" dirty="0"/>
              <a:t>직류전압으로 변환하는 </a:t>
            </a:r>
            <a:r>
              <a:rPr lang="ko-KR" altLang="en-US" b="1" dirty="0">
                <a:solidFill>
                  <a:srgbClr val="FF0000"/>
                </a:solidFill>
              </a:rPr>
              <a:t>전압변환장치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6D6B16-7C3A-206E-E4FF-2ECD3A6CDF0F}"/>
              </a:ext>
            </a:extLst>
          </p:cNvPr>
          <p:cNvSpPr/>
          <p:nvPr/>
        </p:nvSpPr>
        <p:spPr>
          <a:xfrm>
            <a:off x="82860" y="1036658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3636B-EE19-BE53-3FEB-2FF622301E5A}"/>
              </a:ext>
            </a:extLst>
          </p:cNvPr>
          <p:cNvSpPr txBox="1"/>
          <p:nvPr/>
        </p:nvSpPr>
        <p:spPr>
          <a:xfrm>
            <a:off x="853440" y="2179719"/>
            <a:ext cx="3714419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5V </a:t>
            </a:r>
            <a:r>
              <a:rPr lang="ko-KR" altLang="en-US" dirty="0"/>
              <a:t>직류전압을 </a:t>
            </a:r>
            <a:r>
              <a:rPr lang="ko-KR" altLang="en-US" b="1" dirty="0"/>
              <a:t>컨트롤러</a:t>
            </a:r>
            <a:r>
              <a:rPr lang="ko-KR" altLang="en-US" dirty="0"/>
              <a:t>와 </a:t>
            </a:r>
            <a:r>
              <a:rPr lang="ko-KR" altLang="en-US" b="1" dirty="0"/>
              <a:t>모듈</a:t>
            </a:r>
            <a:r>
              <a:rPr lang="ko-KR" altLang="en-US" dirty="0"/>
              <a:t>에 제공하는 </a:t>
            </a:r>
            <a:r>
              <a:rPr lang="ko-KR" altLang="en-US" b="1" dirty="0">
                <a:solidFill>
                  <a:srgbClr val="FF0000"/>
                </a:solidFill>
              </a:rPr>
              <a:t>전원 공급 케이블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93126-12EC-AD52-829B-C68FE8BC4923}"/>
              </a:ext>
            </a:extLst>
          </p:cNvPr>
          <p:cNvSpPr/>
          <p:nvPr/>
        </p:nvSpPr>
        <p:spPr>
          <a:xfrm>
            <a:off x="82861" y="2195743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E3F62-E5BE-21F4-3A34-A92B0D564478}"/>
              </a:ext>
            </a:extLst>
          </p:cNvPr>
          <p:cNvSpPr txBox="1"/>
          <p:nvPr/>
        </p:nvSpPr>
        <p:spPr>
          <a:xfrm>
            <a:off x="853439" y="3336256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컨트롤러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모듈에 데이터를 제공</a:t>
            </a:r>
            <a:r>
              <a:rPr lang="ko-KR" altLang="en-US" dirty="0"/>
              <a:t>하는 소형 컴퓨터로</a:t>
            </a: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4 </a:t>
            </a:r>
            <a:r>
              <a:rPr lang="ko-KR" altLang="en-US" dirty="0"/>
              <a:t>사용 예정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DB2839-1D99-63D8-5974-B4019EE71B97}"/>
              </a:ext>
            </a:extLst>
          </p:cNvPr>
          <p:cNvSpPr/>
          <p:nvPr/>
        </p:nvSpPr>
        <p:spPr>
          <a:xfrm>
            <a:off x="82859" y="33522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92AF4-1F7E-898D-0574-D8356AEE8B79}"/>
              </a:ext>
            </a:extLst>
          </p:cNvPr>
          <p:cNvSpPr txBox="1"/>
          <p:nvPr/>
        </p:nvSpPr>
        <p:spPr>
          <a:xfrm>
            <a:off x="853439" y="4492793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케이블</a:t>
            </a:r>
            <a:endParaRPr lang="en-US" altLang="ko-KR" sz="2400" b="1" dirty="0"/>
          </a:p>
          <a:p>
            <a:r>
              <a:rPr lang="ko-KR" altLang="en-US" dirty="0"/>
              <a:t>컨트롤러로부터 </a:t>
            </a:r>
            <a:r>
              <a:rPr lang="ko-KR" altLang="en-US" b="1" dirty="0">
                <a:solidFill>
                  <a:srgbClr val="FF0000"/>
                </a:solidFill>
              </a:rPr>
              <a:t>데이터를 전송하는 케이블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252C29-CA0C-6C93-268F-15FE4BC9E395}"/>
              </a:ext>
            </a:extLst>
          </p:cNvPr>
          <p:cNvSpPr/>
          <p:nvPr/>
        </p:nvSpPr>
        <p:spPr>
          <a:xfrm>
            <a:off x="82859" y="450881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654BA-E512-ADB8-EE32-49479BB6AEF8}"/>
              </a:ext>
            </a:extLst>
          </p:cNvPr>
          <p:cNvSpPr txBox="1"/>
          <p:nvPr/>
        </p:nvSpPr>
        <p:spPr>
          <a:xfrm>
            <a:off x="850589" y="5649330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</a:t>
            </a:r>
            <a:endParaRPr lang="en-US" altLang="ko-KR" sz="2400" b="1" dirty="0"/>
          </a:p>
          <a:p>
            <a:r>
              <a:rPr lang="ko-KR" altLang="en-US" dirty="0"/>
              <a:t>컨트롤러로부터 데이터를 받아 </a:t>
            </a:r>
            <a:r>
              <a:rPr lang="ko-KR" altLang="en-US" b="1" dirty="0"/>
              <a:t>문자 및 숫자</a:t>
            </a:r>
            <a:r>
              <a:rPr lang="ko-KR" altLang="en-US" dirty="0"/>
              <a:t>를 출력하는 </a:t>
            </a:r>
            <a:r>
              <a:rPr lang="en-US" altLang="ko-KR" b="1" dirty="0">
                <a:solidFill>
                  <a:srgbClr val="FF0000"/>
                </a:solidFill>
              </a:rPr>
              <a:t>LED</a:t>
            </a:r>
            <a:r>
              <a:rPr lang="ko-KR" altLang="en-US" b="1" dirty="0">
                <a:solidFill>
                  <a:srgbClr val="FF0000"/>
                </a:solidFill>
              </a:rPr>
              <a:t>전광판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25E79C-E017-615E-67D7-119F01F58B76}"/>
              </a:ext>
            </a:extLst>
          </p:cNvPr>
          <p:cNvSpPr/>
          <p:nvPr/>
        </p:nvSpPr>
        <p:spPr>
          <a:xfrm>
            <a:off x="80009" y="5665354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9513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교통, 실외, 거리이(가) 표시된 사진&#10;&#10;자동 생성된 설명">
            <a:extLst>
              <a:ext uri="{FF2B5EF4-FFF2-40B4-BE49-F238E27FC236}">
                <a16:creationId xmlns:a16="http://schemas.microsoft.com/office/drawing/2014/main" id="{C62EDEF5-4FC7-F314-5348-56F7843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4" y="-33870"/>
            <a:ext cx="12272434" cy="6925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33870"/>
            <a:ext cx="12462933" cy="692573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３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65550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44160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4F425F-BC1E-C5DD-1D76-56DFDFAA9D94}"/>
              </a:ext>
            </a:extLst>
          </p:cNvPr>
          <p:cNvGrpSpPr/>
          <p:nvPr/>
        </p:nvGrpSpPr>
        <p:grpSpPr>
          <a:xfrm>
            <a:off x="8973205" y="2859259"/>
            <a:ext cx="2143125" cy="2981445"/>
            <a:chOff x="6666861" y="2712273"/>
            <a:chExt cx="2143125" cy="29814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41A8E-EA1D-16F4-F207-574E8C33B551}"/>
                </a:ext>
              </a:extLst>
            </p:cNvPr>
            <p:cNvSpPr txBox="1"/>
            <p:nvPr/>
          </p:nvSpPr>
          <p:spPr>
            <a:xfrm>
              <a:off x="6949696" y="5324386"/>
              <a:ext cx="1765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인력 비용 절감</a:t>
              </a:r>
            </a:p>
          </p:txBody>
        </p:sp>
        <p:pic>
          <p:nvPicPr>
            <p:cNvPr id="2052" name="Picture 4" descr="비용 절감 - 무료 비즈니스 및 금융개 아이콘">
              <a:extLst>
                <a:ext uri="{FF2B5EF4-FFF2-40B4-BE49-F238E27FC236}">
                  <a16:creationId xmlns:a16="http://schemas.microsoft.com/office/drawing/2014/main" id="{BAF3708B-33A0-ECE9-1BE1-05D97D959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861" y="271227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5B8996-8734-FC0B-706D-8B0E13132E08}"/>
              </a:ext>
            </a:extLst>
          </p:cNvPr>
          <p:cNvGrpSpPr/>
          <p:nvPr/>
        </p:nvGrpSpPr>
        <p:grpSpPr>
          <a:xfrm>
            <a:off x="5287480" y="2749154"/>
            <a:ext cx="2462840" cy="3230049"/>
            <a:chOff x="3990412" y="2602168"/>
            <a:chExt cx="2462840" cy="323004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5AD3A-4C26-F50F-7E59-2B379E291C21}"/>
                </a:ext>
              </a:extLst>
            </p:cNvPr>
            <p:cNvSpPr txBox="1"/>
            <p:nvPr/>
          </p:nvSpPr>
          <p:spPr>
            <a:xfrm>
              <a:off x="3990412" y="5185886"/>
              <a:ext cx="246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교통 사고 발생률 감소</a:t>
              </a:r>
              <a:endParaRPr lang="en-US" altLang="ko-KR" b="1" dirty="0">
                <a:latin typeface="Haettenschweiler" panose="020B0706040902060204" pitchFamily="34" charset="0"/>
              </a:endParaRPr>
            </a:p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안전 관리 비용 절감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EBAEE8-E704-D02C-01F6-915DFA985DF8}"/>
                </a:ext>
              </a:extLst>
            </p:cNvPr>
            <p:cNvGrpSpPr/>
            <p:nvPr/>
          </p:nvGrpSpPr>
          <p:grpSpPr>
            <a:xfrm>
              <a:off x="4013567" y="2602168"/>
              <a:ext cx="2295426" cy="2510716"/>
              <a:chOff x="5402583" y="2424993"/>
              <a:chExt cx="2295426" cy="2510716"/>
            </a:xfrm>
          </p:grpSpPr>
          <p:pic>
            <p:nvPicPr>
              <p:cNvPr id="2050" name="Picture 2" descr="감소하다 - 무료 화살개 아이콘">
                <a:extLst>
                  <a:ext uri="{FF2B5EF4-FFF2-40B4-BE49-F238E27FC236}">
                    <a16:creationId xmlns:a16="http://schemas.microsoft.com/office/drawing/2014/main" id="{B2245301-C71E-2EF3-67E1-C346386C8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0451" y="2424993"/>
                <a:ext cx="1579690" cy="1579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그룹 1011">
                <a:extLst>
                  <a:ext uri="{FF2B5EF4-FFF2-40B4-BE49-F238E27FC236}">
                    <a16:creationId xmlns:a16="http://schemas.microsoft.com/office/drawing/2014/main" id="{ECEF8C79-E0B2-9080-F69D-5E84A9AD6628}"/>
                  </a:ext>
                </a:extLst>
              </p:cNvPr>
              <p:cNvGrpSpPr/>
              <p:nvPr/>
            </p:nvGrpSpPr>
            <p:grpSpPr>
              <a:xfrm>
                <a:off x="5402583" y="2971253"/>
                <a:ext cx="2295426" cy="1964456"/>
                <a:chOff x="7317879" y="2244405"/>
                <a:chExt cx="6171429" cy="4580553"/>
              </a:xfrm>
            </p:grpSpPr>
            <p:pic>
              <p:nvPicPr>
                <p:cNvPr id="19" name="Object 44">
                  <a:extLst>
                    <a:ext uri="{FF2B5EF4-FFF2-40B4-BE49-F238E27FC236}">
                      <a16:creationId xmlns:a16="http://schemas.microsoft.com/office/drawing/2014/main" id="{EB432814-61A6-A760-98B9-0B355618A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/>
                <a:srcRect b="25778"/>
                <a:stretch/>
              </p:blipFill>
              <p:spPr>
                <a:xfrm>
                  <a:off x="7317879" y="2244405"/>
                  <a:ext cx="6171429" cy="458055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895D1D-5D3C-65FD-52EE-988E57F489E4}"/>
              </a:ext>
            </a:extLst>
          </p:cNvPr>
          <p:cNvGrpSpPr/>
          <p:nvPr/>
        </p:nvGrpSpPr>
        <p:grpSpPr>
          <a:xfrm>
            <a:off x="944719" y="2504423"/>
            <a:ext cx="3138041" cy="3336281"/>
            <a:chOff x="759642" y="2357437"/>
            <a:chExt cx="3138041" cy="3336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4B420-3F42-FAA5-AB72-82D2C71454E9}"/>
                </a:ext>
              </a:extLst>
            </p:cNvPr>
            <p:cNvSpPr txBox="1"/>
            <p:nvPr/>
          </p:nvSpPr>
          <p:spPr>
            <a:xfrm>
              <a:off x="836327" y="5324386"/>
              <a:ext cx="3061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골든 타임 확보 가능성 증가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F0820B-3DDC-2800-4C91-A3EEDC22CE18}"/>
                </a:ext>
              </a:extLst>
            </p:cNvPr>
            <p:cNvGrpSpPr/>
            <p:nvPr/>
          </p:nvGrpSpPr>
          <p:grpSpPr>
            <a:xfrm>
              <a:off x="759642" y="2357437"/>
              <a:ext cx="3032587" cy="2674168"/>
              <a:chOff x="740459" y="2357437"/>
              <a:chExt cx="3032587" cy="2674168"/>
            </a:xfrm>
          </p:grpSpPr>
          <p:pic>
            <p:nvPicPr>
              <p:cNvPr id="2056" name="Picture 8" descr="시간의 흐름 - 무료 개 아이콘">
                <a:extLst>
                  <a:ext uri="{FF2B5EF4-FFF2-40B4-BE49-F238E27FC236}">
                    <a16:creationId xmlns:a16="http://schemas.microsoft.com/office/drawing/2014/main" id="{4CC0DEE2-0227-F610-C6A4-0E5EF6E43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778" b="95111" l="1778" r="96000">
                            <a14:foregroundMark x1="6222" y1="35111" x2="6222" y2="35111"/>
                            <a14:foregroundMark x1="15556" y1="26222" x2="15556" y2="26222"/>
                            <a14:foregroundMark x1="24889" y1="18222" x2="24889" y2="18222"/>
                            <a14:foregroundMark x1="16889" y1="20000" x2="11111" y2="29333"/>
                            <a14:foregroundMark x1="20444" y1="16444" x2="5778" y2="33778"/>
                            <a14:foregroundMark x1="5778" y1="33778" x2="5778" y2="34222"/>
                            <a14:foregroundMark x1="20000" y1="16000" x2="1778" y2="50667"/>
                            <a14:foregroundMark x1="35556" y1="89333" x2="60000" y2="90222"/>
                            <a14:foregroundMark x1="60000" y1="90222" x2="81778" y2="72000"/>
                            <a14:foregroundMark x1="87111" y1="49333" x2="83111" y2="27111"/>
                            <a14:foregroundMark x1="83111" y1="27111" x2="64972" y2="9712"/>
                            <a14:foregroundMark x1="56710" y1="6222" x2="34667" y2="6222"/>
                            <a14:foregroundMark x1="34667" y1="6222" x2="32444" y2="7111"/>
                            <a14:foregroundMark x1="92889" y1="48889" x2="96444" y2="44000"/>
                            <a14:foregroundMark x1="45778" y1="24000" x2="46667" y2="44889"/>
                            <a14:foregroundMark x1="58222" y1="8000" x2="64444" y2="10222"/>
                            <a14:foregroundMark x1="38667" y1="93778" x2="48889" y2="95111"/>
                            <a14:backgroundMark x1="60000" y1="4889" x2="60000" y2="4889"/>
                            <a14:backgroundMark x1="57778" y1="4889" x2="60120" y2="56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9921" y="2357437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1010">
                <a:extLst>
                  <a:ext uri="{FF2B5EF4-FFF2-40B4-BE49-F238E27FC236}">
                    <a16:creationId xmlns:a16="http://schemas.microsoft.com/office/drawing/2014/main" id="{EBC69384-2567-130C-C6F5-4EC873E726DD}"/>
                  </a:ext>
                </a:extLst>
              </p:cNvPr>
              <p:cNvGrpSpPr/>
              <p:nvPr/>
            </p:nvGrpSpPr>
            <p:grpSpPr>
              <a:xfrm>
                <a:off x="740459" y="3181261"/>
                <a:ext cx="2058752" cy="1850344"/>
                <a:chOff x="4608055" y="1042485"/>
                <a:chExt cx="3699202" cy="3699202"/>
              </a:xfrm>
            </p:grpSpPr>
            <p:pic>
              <p:nvPicPr>
                <p:cNvPr id="22" name="Object 41">
                  <a:extLst>
                    <a:ext uri="{FF2B5EF4-FFF2-40B4-BE49-F238E27FC236}">
                      <a16:creationId xmlns:a16="http://schemas.microsoft.com/office/drawing/2014/main" id="{6BDD1F14-D5EF-8535-612B-CCB0B9FF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08055" y="1042485"/>
                  <a:ext cx="3699202" cy="36992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30791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44160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5AD3A-4C26-F50F-7E59-2B379E291C21}"/>
              </a:ext>
            </a:extLst>
          </p:cNvPr>
          <p:cNvSpPr txBox="1"/>
          <p:nvPr/>
        </p:nvSpPr>
        <p:spPr>
          <a:xfrm>
            <a:off x="5226102" y="5766975"/>
            <a:ext cx="246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교통 데이터 댐 구축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  <p:pic>
        <p:nvPicPr>
          <p:cNvPr id="6" name="Picture 0">
            <a:extLst>
              <a:ext uri="{FF2B5EF4-FFF2-40B4-BE49-F238E27FC236}">
                <a16:creationId xmlns:a16="http://schemas.microsoft.com/office/drawing/2014/main" id="{A3AD8AAD-5437-80AB-EDF4-1B354582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36" y="2723083"/>
            <a:ext cx="3237432" cy="2578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C973BF-66C7-E3BF-F9BC-6DFC20E9D81A}"/>
              </a:ext>
            </a:extLst>
          </p:cNvPr>
          <p:cNvSpPr txBox="1"/>
          <p:nvPr/>
        </p:nvSpPr>
        <p:spPr>
          <a:xfrm>
            <a:off x="273268" y="5661497"/>
            <a:ext cx="4169169" cy="47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디스플레이적 변화</a:t>
            </a:r>
            <a:endParaRPr lang="ko-KR" altLang="en-US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074" name="Picture 2" descr="빅 데이터 기술 아이콘 | 프리미엄 벡터">
            <a:extLst>
              <a:ext uri="{FF2B5EF4-FFF2-40B4-BE49-F238E27FC236}">
                <a16:creationId xmlns:a16="http://schemas.microsoft.com/office/drawing/2014/main" id="{8DC1623B-0510-85EB-6B4E-A7E4E219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6"/>
          <a:stretch/>
        </p:blipFill>
        <p:spPr bwMode="auto">
          <a:xfrm>
            <a:off x="4570032" y="2726455"/>
            <a:ext cx="3446589" cy="246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횡단보도 우회전">
            <a:extLst>
              <a:ext uri="{FF2B5EF4-FFF2-40B4-BE49-F238E27FC236}">
                <a16:creationId xmlns:a16="http://schemas.microsoft.com/office/drawing/2014/main" id="{CDDCC0BD-A39F-0220-8C89-1E7BCBFD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88" y="2920220"/>
            <a:ext cx="3275976" cy="218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3AB09-421C-73B9-0EC3-60B910964742}"/>
              </a:ext>
            </a:extLst>
          </p:cNvPr>
          <p:cNvSpPr txBox="1"/>
          <p:nvPr/>
        </p:nvSpPr>
        <p:spPr>
          <a:xfrm>
            <a:off x="8755072" y="5656698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객체 인식을 통한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보행자 신호 제어 시스템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97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E9B2399B-F791-AAD6-D135-437FFFBE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9912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99EC72C-D7AC-B591-3C71-53FE759E3DCA}"/>
              </a:ext>
            </a:extLst>
          </p:cNvPr>
          <p:cNvGrpSpPr/>
          <p:nvPr/>
        </p:nvGrpSpPr>
        <p:grpSpPr>
          <a:xfrm>
            <a:off x="1096083" y="278068"/>
            <a:ext cx="8641881" cy="708521"/>
            <a:chOff x="1096083" y="278068"/>
            <a:chExt cx="8641881" cy="708521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F4817E9-371D-029D-709F-3B043C659D7B}"/>
                </a:ext>
              </a:extLst>
            </p:cNvPr>
            <p:cNvSpPr/>
            <p:nvPr/>
          </p:nvSpPr>
          <p:spPr>
            <a:xfrm>
              <a:off x="2627715" y="278068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B9A2A63-F427-8280-DA1A-F45BF08E6289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FB906626-3880-8D50-C5C7-5B3E41DD4911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흐름도</a:t>
              </a: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E03B2DC-8332-E270-34AD-50CC5BB21369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44837EF-3B8E-1571-F412-D9688D06FEDB}"/>
                </a:ext>
              </a:extLst>
            </p:cNvPr>
            <p:cNvSpPr/>
            <p:nvPr/>
          </p:nvSpPr>
          <p:spPr>
            <a:xfrm>
              <a:off x="4716803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460EA53-D99E-CA18-1147-148A364BE079}"/>
              </a:ext>
            </a:extLst>
          </p:cNvPr>
          <p:cNvSpPr txBox="1"/>
          <p:nvPr/>
        </p:nvSpPr>
        <p:spPr>
          <a:xfrm>
            <a:off x="5907901" y="5062339"/>
            <a:ext cx="54082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교통 신호 체계 관리 및 법령이나 지침은 각 </a:t>
            </a:r>
            <a:r>
              <a:rPr lang="ko-KR" altLang="en-US" sz="2800" b="1" dirty="0">
                <a:solidFill>
                  <a:srgbClr val="FFC000"/>
                </a:solidFill>
                <a:latin typeface="Haettenschweiler" panose="020B0706040902060204" pitchFamily="34" charset="0"/>
              </a:rPr>
              <a:t>경찰청</a:t>
            </a:r>
            <a:r>
              <a:rPr lang="ko-KR" altLang="en-US" sz="2400" b="1" dirty="0">
                <a:latin typeface="Haettenschweiler" panose="020B0706040902060204" pitchFamily="34" charset="0"/>
              </a:rPr>
              <a:t>에서 담당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F2993-C7BB-3994-D3BA-6A6BBF4AC49D}"/>
              </a:ext>
            </a:extLst>
          </p:cNvPr>
          <p:cNvSpPr txBox="1"/>
          <p:nvPr/>
        </p:nvSpPr>
        <p:spPr>
          <a:xfrm>
            <a:off x="1160969" y="5071964"/>
            <a:ext cx="4047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교통 신호등 설치 및 관리는 </a:t>
            </a:r>
            <a:endParaRPr lang="en-US" altLang="ko-KR" sz="24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각 </a:t>
            </a:r>
            <a:r>
              <a:rPr lang="ko-KR" altLang="en-US" sz="2800" b="1" dirty="0">
                <a:solidFill>
                  <a:srgbClr val="FF0000"/>
                </a:solidFill>
                <a:latin typeface="Haettenschweiler" panose="020B0706040902060204" pitchFamily="34" charset="0"/>
              </a:rPr>
              <a:t>지방자치단체</a:t>
            </a:r>
            <a:r>
              <a:rPr lang="ko-KR" altLang="en-US" sz="2400" b="1" dirty="0">
                <a:latin typeface="Haettenschweiler" panose="020B0706040902060204" pitchFamily="34" charset="0"/>
              </a:rPr>
              <a:t>에서 담당</a:t>
            </a:r>
          </a:p>
        </p:txBody>
      </p:sp>
      <p:pic>
        <p:nvPicPr>
          <p:cNvPr id="1026" name="Picture 2" descr="인천시청 방문 땐 출입증 발급 - 인천일보">
            <a:extLst>
              <a:ext uri="{FF2B5EF4-FFF2-40B4-BE49-F238E27FC236}">
                <a16:creationId xmlns:a16="http://schemas.microsoft.com/office/drawing/2014/main" id="{A64E8157-6E7B-48DC-4034-A8D7F77E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3" y="1932873"/>
            <a:ext cx="4177481" cy="2836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경찰청 로고">
            <a:extLst>
              <a:ext uri="{FF2B5EF4-FFF2-40B4-BE49-F238E27FC236}">
                <a16:creationId xmlns:a16="http://schemas.microsoft.com/office/drawing/2014/main" id="{8B6C02D8-9A3C-9429-F5B8-86B27AB3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15" y="2171382"/>
            <a:ext cx="5664838" cy="23596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61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8C69FE99-D122-7F48-FE50-7D0CCF1E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11357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추후계획</a:t>
            </a:r>
          </a:p>
        </p:txBody>
      </p:sp>
    </p:spTree>
    <p:extLst>
      <p:ext uri="{BB962C8B-B14F-4D97-AF65-F5344CB8AC3E}">
        <p14:creationId xmlns:p14="http://schemas.microsoft.com/office/powerpoint/2010/main" val="2263374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44160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아쉬운 점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4F425F-BC1E-C5DD-1D76-56DFDFAA9D94}"/>
              </a:ext>
            </a:extLst>
          </p:cNvPr>
          <p:cNvGrpSpPr/>
          <p:nvPr/>
        </p:nvGrpSpPr>
        <p:grpSpPr>
          <a:xfrm>
            <a:off x="8897789" y="3198625"/>
            <a:ext cx="2143125" cy="2981445"/>
            <a:chOff x="6666861" y="2712273"/>
            <a:chExt cx="2143125" cy="29814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41A8E-EA1D-16F4-F207-574E8C33B551}"/>
                </a:ext>
              </a:extLst>
            </p:cNvPr>
            <p:cNvSpPr txBox="1"/>
            <p:nvPr/>
          </p:nvSpPr>
          <p:spPr>
            <a:xfrm>
              <a:off x="6849944" y="5324386"/>
              <a:ext cx="1765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인력 비용 절감</a:t>
              </a:r>
            </a:p>
          </p:txBody>
        </p:sp>
        <p:pic>
          <p:nvPicPr>
            <p:cNvPr id="2052" name="Picture 4" descr="비용 절감 - 무료 비즈니스 및 금융개 아이콘">
              <a:extLst>
                <a:ext uri="{FF2B5EF4-FFF2-40B4-BE49-F238E27FC236}">
                  <a16:creationId xmlns:a16="http://schemas.microsoft.com/office/drawing/2014/main" id="{BAF3708B-33A0-ECE9-1BE1-05D97D959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861" y="271227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5B8996-8734-FC0B-706D-8B0E13132E08}"/>
              </a:ext>
            </a:extLst>
          </p:cNvPr>
          <p:cNvGrpSpPr/>
          <p:nvPr/>
        </p:nvGrpSpPr>
        <p:grpSpPr>
          <a:xfrm>
            <a:off x="5199348" y="3088520"/>
            <a:ext cx="2462840" cy="3091550"/>
            <a:chOff x="3977696" y="2602168"/>
            <a:chExt cx="2462840" cy="30915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5AD3A-4C26-F50F-7E59-2B379E291C21}"/>
                </a:ext>
              </a:extLst>
            </p:cNvPr>
            <p:cNvSpPr txBox="1"/>
            <p:nvPr/>
          </p:nvSpPr>
          <p:spPr>
            <a:xfrm>
              <a:off x="3977696" y="5324386"/>
              <a:ext cx="246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교통 사고 발생률 감소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EBAEE8-E704-D02C-01F6-915DFA985DF8}"/>
                </a:ext>
              </a:extLst>
            </p:cNvPr>
            <p:cNvGrpSpPr/>
            <p:nvPr/>
          </p:nvGrpSpPr>
          <p:grpSpPr>
            <a:xfrm>
              <a:off x="4013567" y="2602168"/>
              <a:ext cx="2295426" cy="2510716"/>
              <a:chOff x="5402583" y="2424993"/>
              <a:chExt cx="2295426" cy="2510716"/>
            </a:xfrm>
          </p:grpSpPr>
          <p:pic>
            <p:nvPicPr>
              <p:cNvPr id="2050" name="Picture 2" descr="감소하다 - 무료 화살개 아이콘">
                <a:extLst>
                  <a:ext uri="{FF2B5EF4-FFF2-40B4-BE49-F238E27FC236}">
                    <a16:creationId xmlns:a16="http://schemas.microsoft.com/office/drawing/2014/main" id="{B2245301-C71E-2EF3-67E1-C346386C8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0451" y="2424993"/>
                <a:ext cx="1579690" cy="1579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그룹 1011">
                <a:extLst>
                  <a:ext uri="{FF2B5EF4-FFF2-40B4-BE49-F238E27FC236}">
                    <a16:creationId xmlns:a16="http://schemas.microsoft.com/office/drawing/2014/main" id="{ECEF8C79-E0B2-9080-F69D-5E84A9AD6628}"/>
                  </a:ext>
                </a:extLst>
              </p:cNvPr>
              <p:cNvGrpSpPr/>
              <p:nvPr/>
            </p:nvGrpSpPr>
            <p:grpSpPr>
              <a:xfrm>
                <a:off x="5402583" y="2971253"/>
                <a:ext cx="2295426" cy="1964456"/>
                <a:chOff x="7317879" y="2244405"/>
                <a:chExt cx="6171429" cy="4580553"/>
              </a:xfrm>
            </p:grpSpPr>
            <p:pic>
              <p:nvPicPr>
                <p:cNvPr id="19" name="Object 44">
                  <a:extLst>
                    <a:ext uri="{FF2B5EF4-FFF2-40B4-BE49-F238E27FC236}">
                      <a16:creationId xmlns:a16="http://schemas.microsoft.com/office/drawing/2014/main" id="{EB432814-61A6-A760-98B9-0B355618A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/>
                <a:srcRect b="25778"/>
                <a:stretch/>
              </p:blipFill>
              <p:spPr>
                <a:xfrm>
                  <a:off x="7317879" y="2244405"/>
                  <a:ext cx="6171429" cy="458055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895D1D-5D3C-65FD-52EE-988E57F489E4}"/>
              </a:ext>
            </a:extLst>
          </p:cNvPr>
          <p:cNvGrpSpPr/>
          <p:nvPr/>
        </p:nvGrpSpPr>
        <p:grpSpPr>
          <a:xfrm>
            <a:off x="869303" y="2843789"/>
            <a:ext cx="3138041" cy="3336281"/>
            <a:chOff x="759642" y="2357437"/>
            <a:chExt cx="3138041" cy="3336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4B420-3F42-FAA5-AB72-82D2C71454E9}"/>
                </a:ext>
              </a:extLst>
            </p:cNvPr>
            <p:cNvSpPr txBox="1"/>
            <p:nvPr/>
          </p:nvSpPr>
          <p:spPr>
            <a:xfrm>
              <a:off x="836327" y="5324386"/>
              <a:ext cx="3061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골든 타임 확보 가능성 증가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F0820B-3DDC-2800-4C91-A3EEDC22CE18}"/>
                </a:ext>
              </a:extLst>
            </p:cNvPr>
            <p:cNvGrpSpPr/>
            <p:nvPr/>
          </p:nvGrpSpPr>
          <p:grpSpPr>
            <a:xfrm>
              <a:off x="759642" y="2357437"/>
              <a:ext cx="3032587" cy="2674168"/>
              <a:chOff x="740459" y="2357437"/>
              <a:chExt cx="3032587" cy="2674168"/>
            </a:xfrm>
          </p:grpSpPr>
          <p:pic>
            <p:nvPicPr>
              <p:cNvPr id="2056" name="Picture 8" descr="시간의 흐름 - 무료 개 아이콘">
                <a:extLst>
                  <a:ext uri="{FF2B5EF4-FFF2-40B4-BE49-F238E27FC236}">
                    <a16:creationId xmlns:a16="http://schemas.microsoft.com/office/drawing/2014/main" id="{4CC0DEE2-0227-F610-C6A4-0E5EF6E43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778" b="95111" l="1778" r="96000">
                            <a14:foregroundMark x1="6222" y1="35111" x2="6222" y2="35111"/>
                            <a14:foregroundMark x1="15556" y1="26222" x2="15556" y2="26222"/>
                            <a14:foregroundMark x1="24889" y1="18222" x2="24889" y2="18222"/>
                            <a14:foregroundMark x1="16889" y1="20000" x2="11111" y2="29333"/>
                            <a14:foregroundMark x1="20444" y1="16444" x2="5778" y2="33778"/>
                            <a14:foregroundMark x1="5778" y1="33778" x2="5778" y2="34222"/>
                            <a14:foregroundMark x1="20000" y1="16000" x2="1778" y2="50667"/>
                            <a14:foregroundMark x1="35556" y1="89333" x2="60000" y2="90222"/>
                            <a14:foregroundMark x1="60000" y1="90222" x2="81778" y2="72000"/>
                            <a14:foregroundMark x1="87111" y1="49333" x2="83111" y2="27111"/>
                            <a14:foregroundMark x1="83111" y1="27111" x2="64972" y2="9712"/>
                            <a14:foregroundMark x1="56710" y1="6222" x2="34667" y2="6222"/>
                            <a14:foregroundMark x1="34667" y1="6222" x2="32444" y2="7111"/>
                            <a14:foregroundMark x1="92889" y1="48889" x2="96444" y2="44000"/>
                            <a14:foregroundMark x1="45778" y1="24000" x2="46667" y2="44889"/>
                            <a14:foregroundMark x1="58222" y1="8000" x2="64444" y2="10222"/>
                            <a14:foregroundMark x1="38667" y1="93778" x2="48889" y2="95111"/>
                            <a14:backgroundMark x1="60000" y1="4889" x2="60000" y2="4889"/>
                            <a14:backgroundMark x1="57778" y1="4889" x2="60120" y2="56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9921" y="2357437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1010">
                <a:extLst>
                  <a:ext uri="{FF2B5EF4-FFF2-40B4-BE49-F238E27FC236}">
                    <a16:creationId xmlns:a16="http://schemas.microsoft.com/office/drawing/2014/main" id="{EBC69384-2567-130C-C6F5-4EC873E726DD}"/>
                  </a:ext>
                </a:extLst>
              </p:cNvPr>
              <p:cNvGrpSpPr/>
              <p:nvPr/>
            </p:nvGrpSpPr>
            <p:grpSpPr>
              <a:xfrm>
                <a:off x="740459" y="3181261"/>
                <a:ext cx="2058752" cy="1850344"/>
                <a:chOff x="4608055" y="1042485"/>
                <a:chExt cx="3699202" cy="3699202"/>
              </a:xfrm>
            </p:grpSpPr>
            <p:pic>
              <p:nvPicPr>
                <p:cNvPr id="22" name="Object 41">
                  <a:extLst>
                    <a:ext uri="{FF2B5EF4-FFF2-40B4-BE49-F238E27FC236}">
                      <a16:creationId xmlns:a16="http://schemas.microsoft.com/office/drawing/2014/main" id="{6BDD1F14-D5EF-8535-612B-CCB0B9FF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08055" y="1042485"/>
                  <a:ext cx="3699202" cy="36992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43530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640923" y="1355052"/>
            <a:ext cx="157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보완점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4F425F-BC1E-C5DD-1D76-56DFDFAA9D94}"/>
              </a:ext>
            </a:extLst>
          </p:cNvPr>
          <p:cNvGrpSpPr/>
          <p:nvPr/>
        </p:nvGrpSpPr>
        <p:grpSpPr>
          <a:xfrm>
            <a:off x="8897789" y="3198625"/>
            <a:ext cx="2143125" cy="2981445"/>
            <a:chOff x="6666861" y="2712273"/>
            <a:chExt cx="2143125" cy="29814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41A8E-EA1D-16F4-F207-574E8C33B551}"/>
                </a:ext>
              </a:extLst>
            </p:cNvPr>
            <p:cNvSpPr txBox="1"/>
            <p:nvPr/>
          </p:nvSpPr>
          <p:spPr>
            <a:xfrm>
              <a:off x="6849944" y="5324386"/>
              <a:ext cx="1765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인력 비용 절감</a:t>
              </a:r>
            </a:p>
          </p:txBody>
        </p:sp>
        <p:pic>
          <p:nvPicPr>
            <p:cNvPr id="2052" name="Picture 4" descr="비용 절감 - 무료 비즈니스 및 금융개 아이콘">
              <a:extLst>
                <a:ext uri="{FF2B5EF4-FFF2-40B4-BE49-F238E27FC236}">
                  <a16:creationId xmlns:a16="http://schemas.microsoft.com/office/drawing/2014/main" id="{BAF3708B-33A0-ECE9-1BE1-05D97D959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861" y="271227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5B8996-8734-FC0B-706D-8B0E13132E08}"/>
              </a:ext>
            </a:extLst>
          </p:cNvPr>
          <p:cNvGrpSpPr/>
          <p:nvPr/>
        </p:nvGrpSpPr>
        <p:grpSpPr>
          <a:xfrm>
            <a:off x="5199348" y="3088520"/>
            <a:ext cx="2462840" cy="3091550"/>
            <a:chOff x="3977696" y="2602168"/>
            <a:chExt cx="2462840" cy="30915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5AD3A-4C26-F50F-7E59-2B379E291C21}"/>
                </a:ext>
              </a:extLst>
            </p:cNvPr>
            <p:cNvSpPr txBox="1"/>
            <p:nvPr/>
          </p:nvSpPr>
          <p:spPr>
            <a:xfrm>
              <a:off x="3977696" y="5324386"/>
              <a:ext cx="246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교통 사고 발생률 감소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EBAEE8-E704-D02C-01F6-915DFA985DF8}"/>
                </a:ext>
              </a:extLst>
            </p:cNvPr>
            <p:cNvGrpSpPr/>
            <p:nvPr/>
          </p:nvGrpSpPr>
          <p:grpSpPr>
            <a:xfrm>
              <a:off x="4013567" y="2602168"/>
              <a:ext cx="2295426" cy="2510716"/>
              <a:chOff x="5402583" y="2424993"/>
              <a:chExt cx="2295426" cy="2510716"/>
            </a:xfrm>
          </p:grpSpPr>
          <p:pic>
            <p:nvPicPr>
              <p:cNvPr id="2050" name="Picture 2" descr="감소하다 - 무료 화살개 아이콘">
                <a:extLst>
                  <a:ext uri="{FF2B5EF4-FFF2-40B4-BE49-F238E27FC236}">
                    <a16:creationId xmlns:a16="http://schemas.microsoft.com/office/drawing/2014/main" id="{B2245301-C71E-2EF3-67E1-C346386C8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0451" y="2424993"/>
                <a:ext cx="1579690" cy="1579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그룹 1011">
                <a:extLst>
                  <a:ext uri="{FF2B5EF4-FFF2-40B4-BE49-F238E27FC236}">
                    <a16:creationId xmlns:a16="http://schemas.microsoft.com/office/drawing/2014/main" id="{ECEF8C79-E0B2-9080-F69D-5E84A9AD6628}"/>
                  </a:ext>
                </a:extLst>
              </p:cNvPr>
              <p:cNvGrpSpPr/>
              <p:nvPr/>
            </p:nvGrpSpPr>
            <p:grpSpPr>
              <a:xfrm>
                <a:off x="5402583" y="2971253"/>
                <a:ext cx="2295426" cy="1964456"/>
                <a:chOff x="7317879" y="2244405"/>
                <a:chExt cx="6171429" cy="4580553"/>
              </a:xfrm>
            </p:grpSpPr>
            <p:pic>
              <p:nvPicPr>
                <p:cNvPr id="19" name="Object 44">
                  <a:extLst>
                    <a:ext uri="{FF2B5EF4-FFF2-40B4-BE49-F238E27FC236}">
                      <a16:creationId xmlns:a16="http://schemas.microsoft.com/office/drawing/2014/main" id="{EB432814-61A6-A760-98B9-0B355618A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/>
                <a:srcRect b="25778"/>
                <a:stretch/>
              </p:blipFill>
              <p:spPr>
                <a:xfrm>
                  <a:off x="7317879" y="2244405"/>
                  <a:ext cx="6171429" cy="458055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895D1D-5D3C-65FD-52EE-988E57F489E4}"/>
              </a:ext>
            </a:extLst>
          </p:cNvPr>
          <p:cNvGrpSpPr/>
          <p:nvPr/>
        </p:nvGrpSpPr>
        <p:grpSpPr>
          <a:xfrm>
            <a:off x="869303" y="2843789"/>
            <a:ext cx="3138041" cy="3336281"/>
            <a:chOff x="759642" y="2357437"/>
            <a:chExt cx="3138041" cy="3336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4B420-3F42-FAA5-AB72-82D2C71454E9}"/>
                </a:ext>
              </a:extLst>
            </p:cNvPr>
            <p:cNvSpPr txBox="1"/>
            <p:nvPr/>
          </p:nvSpPr>
          <p:spPr>
            <a:xfrm>
              <a:off x="836327" y="5324386"/>
              <a:ext cx="3061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골든 타임 확보 가능성 증가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F0820B-3DDC-2800-4C91-A3EEDC22CE18}"/>
                </a:ext>
              </a:extLst>
            </p:cNvPr>
            <p:cNvGrpSpPr/>
            <p:nvPr/>
          </p:nvGrpSpPr>
          <p:grpSpPr>
            <a:xfrm>
              <a:off x="759642" y="2357437"/>
              <a:ext cx="3032587" cy="2674168"/>
              <a:chOff x="740459" y="2357437"/>
              <a:chExt cx="3032587" cy="2674168"/>
            </a:xfrm>
          </p:grpSpPr>
          <p:pic>
            <p:nvPicPr>
              <p:cNvPr id="2056" name="Picture 8" descr="시간의 흐름 - 무료 개 아이콘">
                <a:extLst>
                  <a:ext uri="{FF2B5EF4-FFF2-40B4-BE49-F238E27FC236}">
                    <a16:creationId xmlns:a16="http://schemas.microsoft.com/office/drawing/2014/main" id="{4CC0DEE2-0227-F610-C6A4-0E5EF6E43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778" b="95111" l="1778" r="96000">
                            <a14:foregroundMark x1="6222" y1="35111" x2="6222" y2="35111"/>
                            <a14:foregroundMark x1="15556" y1="26222" x2="15556" y2="26222"/>
                            <a14:foregroundMark x1="24889" y1="18222" x2="24889" y2="18222"/>
                            <a14:foregroundMark x1="16889" y1="20000" x2="11111" y2="29333"/>
                            <a14:foregroundMark x1="20444" y1="16444" x2="5778" y2="33778"/>
                            <a14:foregroundMark x1="5778" y1="33778" x2="5778" y2="34222"/>
                            <a14:foregroundMark x1="20000" y1="16000" x2="1778" y2="50667"/>
                            <a14:foregroundMark x1="35556" y1="89333" x2="60000" y2="90222"/>
                            <a14:foregroundMark x1="60000" y1="90222" x2="81778" y2="72000"/>
                            <a14:foregroundMark x1="87111" y1="49333" x2="83111" y2="27111"/>
                            <a14:foregroundMark x1="83111" y1="27111" x2="64972" y2="9712"/>
                            <a14:foregroundMark x1="56710" y1="6222" x2="34667" y2="6222"/>
                            <a14:foregroundMark x1="34667" y1="6222" x2="32444" y2="7111"/>
                            <a14:foregroundMark x1="92889" y1="48889" x2="96444" y2="44000"/>
                            <a14:foregroundMark x1="45778" y1="24000" x2="46667" y2="44889"/>
                            <a14:foregroundMark x1="58222" y1="8000" x2="64444" y2="10222"/>
                            <a14:foregroundMark x1="38667" y1="93778" x2="48889" y2="95111"/>
                            <a14:backgroundMark x1="60000" y1="4889" x2="60000" y2="4889"/>
                            <a14:backgroundMark x1="57778" y1="4889" x2="60120" y2="56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9921" y="2357437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1010">
                <a:extLst>
                  <a:ext uri="{FF2B5EF4-FFF2-40B4-BE49-F238E27FC236}">
                    <a16:creationId xmlns:a16="http://schemas.microsoft.com/office/drawing/2014/main" id="{EBC69384-2567-130C-C6F5-4EC873E726DD}"/>
                  </a:ext>
                </a:extLst>
              </p:cNvPr>
              <p:cNvGrpSpPr/>
              <p:nvPr/>
            </p:nvGrpSpPr>
            <p:grpSpPr>
              <a:xfrm>
                <a:off x="740459" y="3181261"/>
                <a:ext cx="2058752" cy="1850344"/>
                <a:chOff x="4608055" y="1042485"/>
                <a:chExt cx="3699202" cy="3699202"/>
              </a:xfrm>
            </p:grpSpPr>
            <p:pic>
              <p:nvPicPr>
                <p:cNvPr id="22" name="Object 41">
                  <a:extLst>
                    <a:ext uri="{FF2B5EF4-FFF2-40B4-BE49-F238E27FC236}">
                      <a16:creationId xmlns:a16="http://schemas.microsoft.com/office/drawing/2014/main" id="{6BDD1F14-D5EF-8535-612B-CCB0B9FF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08055" y="1042485"/>
                  <a:ext cx="3699202" cy="36992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902112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64414-4148-C035-AD2E-3E54480A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추후계획 </a:t>
            </a:r>
            <a:r>
              <a:rPr lang="en-US" altLang="ko-KR" dirty="0"/>
              <a:t>: </a:t>
            </a:r>
            <a:r>
              <a:rPr lang="ko-KR" altLang="en-US" dirty="0"/>
              <a:t>각파트마다 </a:t>
            </a:r>
            <a:r>
              <a:rPr lang="ko-KR" altLang="en-US" dirty="0" err="1"/>
              <a:t>아쉬웟던점</a:t>
            </a:r>
            <a:r>
              <a:rPr lang="ko-KR" altLang="en-US" dirty="0"/>
              <a:t> </a:t>
            </a:r>
            <a:r>
              <a:rPr lang="ko-KR" altLang="en-US" dirty="0" err="1"/>
              <a:t>느낀점</a:t>
            </a:r>
            <a:r>
              <a:rPr lang="ko-KR" altLang="en-US" dirty="0"/>
              <a:t> 자유롭게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7E4F8-9B91-0247-7DC9-7B5E20B9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하드웨어는 </a:t>
            </a:r>
            <a:r>
              <a:rPr lang="en-US" altLang="ko-KR" dirty="0"/>
              <a:t>c</a:t>
            </a:r>
            <a:r>
              <a:rPr lang="ko-KR" altLang="en-US" dirty="0"/>
              <a:t>언어로 </a:t>
            </a:r>
            <a:r>
              <a:rPr lang="ko-KR" altLang="en-US" dirty="0" err="1"/>
              <a:t>가볍게짜면</a:t>
            </a:r>
            <a:r>
              <a:rPr lang="ko-KR" altLang="en-US" dirty="0"/>
              <a:t> 더 메모리를 더 </a:t>
            </a:r>
            <a:r>
              <a:rPr lang="ko-KR" altLang="en-US" dirty="0" err="1"/>
              <a:t>아낄수있는데</a:t>
            </a:r>
            <a:r>
              <a:rPr lang="ko-KR" altLang="en-US" dirty="0"/>
              <a:t> </a:t>
            </a:r>
            <a:r>
              <a:rPr lang="ko-KR" altLang="en-US" dirty="0" err="1"/>
              <a:t>처음만든거라</a:t>
            </a:r>
            <a:r>
              <a:rPr lang="ko-KR" altLang="en-US" dirty="0"/>
              <a:t> </a:t>
            </a:r>
            <a:r>
              <a:rPr lang="ko-KR" altLang="en-US" dirty="0" err="1"/>
              <a:t>기존에쓰던</a:t>
            </a:r>
            <a:r>
              <a:rPr lang="ko-KR" altLang="en-US" dirty="0"/>
              <a:t> </a:t>
            </a:r>
            <a:r>
              <a:rPr lang="ko-KR" altLang="en-US" dirty="0" err="1"/>
              <a:t>파이썬과</a:t>
            </a:r>
            <a:r>
              <a:rPr lang="ko-KR" altLang="en-US" dirty="0"/>
              <a:t> 라이브러리를 이용하여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상용화하기에는 프로그램이 </a:t>
            </a:r>
            <a:r>
              <a:rPr lang="ko-KR" altLang="en-US" dirty="0" err="1"/>
              <a:t>무거운게</a:t>
            </a:r>
            <a:r>
              <a:rPr lang="ko-KR" altLang="en-US" dirty="0"/>
              <a:t> 아쉽다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데이터수집에 한계가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처음에 교통 규격</a:t>
            </a:r>
            <a:r>
              <a:rPr lang="en-US" altLang="ko-KR" dirty="0"/>
              <a:t>,</a:t>
            </a:r>
            <a:r>
              <a:rPr lang="ko-KR" altLang="en-US" dirty="0" err="1"/>
              <a:t>법규같은걸</a:t>
            </a:r>
            <a:r>
              <a:rPr lang="ko-KR" altLang="en-US" dirty="0"/>
              <a:t> 알아보고 개발했더라면 중간에 꼬이는 </a:t>
            </a:r>
            <a:r>
              <a:rPr lang="ko-KR" altLang="en-US" dirty="0" err="1"/>
              <a:t>일이없었을텐데</a:t>
            </a:r>
            <a:r>
              <a:rPr lang="ko-KR" altLang="en-US" dirty="0"/>
              <a:t> 사전 시장조사에도 아쉬움이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상황을 좀더 현실적으로 하면 </a:t>
            </a:r>
            <a:r>
              <a:rPr lang="ko-KR" altLang="en-US" dirty="0" err="1"/>
              <a:t>좋았겠지만</a:t>
            </a:r>
            <a:r>
              <a:rPr lang="ko-KR" altLang="en-US" dirty="0"/>
              <a:t> 기술적결함으로 인해 상황을 어느정도 </a:t>
            </a:r>
            <a:r>
              <a:rPr lang="ko-KR" altLang="en-US" dirty="0" err="1"/>
              <a:t>타협봤다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젝슨나노를</a:t>
            </a:r>
            <a:r>
              <a:rPr lang="ko-KR" altLang="en-US" dirty="0"/>
              <a:t> </a:t>
            </a:r>
            <a:r>
              <a:rPr lang="ko-KR" altLang="en-US" dirty="0" err="1"/>
              <a:t>사용할걸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라즈베리파이가</a:t>
            </a:r>
            <a:r>
              <a:rPr lang="ko-KR" altLang="en-US" dirty="0"/>
              <a:t> 메모리가 작아서 스레드 사용에 제한이 있었다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6806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64414-4148-C035-AD2E-3E54480A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7E4F8-9B91-0247-7DC9-7B5E20B9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543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QnA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2113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Thank you!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36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CD4B7A-7D03-FE09-E4D1-7D69402552A6}"/>
              </a:ext>
            </a:extLst>
          </p:cNvPr>
          <p:cNvGrpSpPr/>
          <p:nvPr/>
        </p:nvGrpSpPr>
        <p:grpSpPr>
          <a:xfrm>
            <a:off x="1096083" y="278068"/>
            <a:ext cx="8641881" cy="708521"/>
            <a:chOff x="1096083" y="278068"/>
            <a:chExt cx="8641881" cy="708521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F4817E9-371D-029D-709F-3B043C659D7B}"/>
                </a:ext>
              </a:extLst>
            </p:cNvPr>
            <p:cNvSpPr/>
            <p:nvPr/>
          </p:nvSpPr>
          <p:spPr>
            <a:xfrm>
              <a:off x="2627715" y="278068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B9A2A63-F427-8280-DA1A-F45BF08E6289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FB906626-3880-8D50-C5C7-5B3E41DD4911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흐름도</a:t>
              </a: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E03B2DC-8332-E270-34AD-50CC5BB21369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44837EF-3B8E-1571-F412-D9688D06FEDB}"/>
                </a:ext>
              </a:extLst>
            </p:cNvPr>
            <p:cNvSpPr/>
            <p:nvPr/>
          </p:nvSpPr>
          <p:spPr>
            <a:xfrm>
              <a:off x="4716803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34A33B3-F7C1-0947-4111-F84CB7844D68}"/>
              </a:ext>
            </a:extLst>
          </p:cNvPr>
          <p:cNvSpPr txBox="1"/>
          <p:nvPr/>
        </p:nvSpPr>
        <p:spPr>
          <a:xfrm>
            <a:off x="847516" y="4948123"/>
            <a:ext cx="1075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서울시는 </a:t>
            </a:r>
            <a:r>
              <a:rPr lang="ko-KR" altLang="en-US" sz="2800" b="1" dirty="0">
                <a:solidFill>
                  <a:srgbClr val="00B050"/>
                </a:solidFill>
                <a:latin typeface="Haettenschweiler" panose="020B0706040902060204" pitchFamily="34" charset="0"/>
              </a:rPr>
              <a:t>스마트 시티</a:t>
            </a:r>
            <a:r>
              <a:rPr lang="ko-KR" altLang="en-US" sz="2400" b="1" dirty="0">
                <a:latin typeface="Haettenschweiler" panose="020B0706040902060204" pitchFamily="34" charset="0"/>
              </a:rPr>
              <a:t> 개발 시행계획 수립하여 스마트 신호시스템 도입 예정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9C94218-6877-E01B-B4BC-D202ADEFE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820" y="2081856"/>
            <a:ext cx="5019346" cy="2694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4" name="Picture 20" descr="스마트 시티란 도대체 무엇인가?” - Secure Insights">
            <a:extLst>
              <a:ext uri="{FF2B5EF4-FFF2-40B4-BE49-F238E27FC236}">
                <a16:creationId xmlns:a16="http://schemas.microsoft.com/office/drawing/2014/main" id="{BB75EEA2-9DC1-5BBE-3B77-9B626329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" y="2081856"/>
            <a:ext cx="5019346" cy="269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3B9D35-B1B5-24CF-A591-250AB5A7500A}"/>
              </a:ext>
            </a:extLst>
          </p:cNvPr>
          <p:cNvSpPr txBox="1"/>
          <p:nvPr/>
        </p:nvSpPr>
        <p:spPr>
          <a:xfrm>
            <a:off x="1901778" y="5929308"/>
            <a:ext cx="8644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https://news.seoul.go.kr/traffic/files/2018/11/5c0085353b3517.05190684.pdf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06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3811622" y="5618208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 판단하기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정보 제공 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200760" y="5618207"/>
            <a:ext cx="416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확보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객체 인식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5" name="Picture 6" descr="녹색 심박수 화면 | 프리미엄 벡터">
            <a:extLst>
              <a:ext uri="{FF2B5EF4-FFF2-40B4-BE49-F238E27FC236}">
                <a16:creationId xmlns:a16="http://schemas.microsoft.com/office/drawing/2014/main" id="{5D05DF54-FB2E-F353-4417-30DFDEB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77" y="2057531"/>
            <a:ext cx="3819333" cy="322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FD458D-73FF-37E0-0007-4E279BA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58" y="2057531"/>
            <a:ext cx="3183804" cy="32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흐름도</a:t>
              </a: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pic>
        <p:nvPicPr>
          <p:cNvPr id="4098" name="Picture 2" descr="전기 안전점검. [광주시 제공=연합뉴스]">
            <a:extLst>
              <a:ext uri="{FF2B5EF4-FFF2-40B4-BE49-F238E27FC236}">
                <a16:creationId xmlns:a16="http://schemas.microsoft.com/office/drawing/2014/main" id="{BEC345C1-4888-21ED-3EE5-536C3E5BF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0" y="2057530"/>
            <a:ext cx="3819333" cy="32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38E54B-4807-BC14-226F-5017A3A6A4C9}"/>
              </a:ext>
            </a:extLst>
          </p:cNvPr>
          <p:cNvSpPr txBox="1"/>
          <p:nvPr/>
        </p:nvSpPr>
        <p:spPr>
          <a:xfrm>
            <a:off x="7874944" y="5608583"/>
            <a:ext cx="416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재난 상황 시 제어기 수동 제어 번거로움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원격 제어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59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147514D-0107-2F14-EF85-4D8C84212100}"/>
              </a:ext>
            </a:extLst>
          </p:cNvPr>
          <p:cNvGrpSpPr/>
          <p:nvPr/>
        </p:nvGrpSpPr>
        <p:grpSpPr>
          <a:xfrm>
            <a:off x="6829339" y="2626765"/>
            <a:ext cx="4440350" cy="4004084"/>
            <a:chOff x="6373973" y="376236"/>
            <a:chExt cx="5637052" cy="569595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369EF3D-251A-9E38-3B5D-782A4A4E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3973" y="376236"/>
              <a:ext cx="5637052" cy="569595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E75AE3E-D8C3-944D-02DF-B4E0265CBF6C}"/>
                </a:ext>
              </a:extLst>
            </p:cNvPr>
            <p:cNvSpPr/>
            <p:nvPr/>
          </p:nvSpPr>
          <p:spPr>
            <a:xfrm>
              <a:off x="7419975" y="1743075"/>
              <a:ext cx="3343274" cy="590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60FF601-74C8-6473-2F79-6F53A61A7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5250" y="1840213"/>
              <a:ext cx="281964" cy="39627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4A5F44-E0A3-966C-C9D7-909451AE434A}"/>
                </a:ext>
              </a:extLst>
            </p:cNvPr>
            <p:cNvSpPr txBox="1"/>
            <p:nvPr/>
          </p:nvSpPr>
          <p:spPr>
            <a:xfrm>
              <a:off x="8083082" y="1805285"/>
              <a:ext cx="2343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</a:rPr>
                <a:t>긴급차량 진입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D88F88E-5EE3-2938-C17A-4E1B9A3B1C5E}"/>
                </a:ext>
              </a:extLst>
            </p:cNvPr>
            <p:cNvSpPr/>
            <p:nvPr/>
          </p:nvSpPr>
          <p:spPr>
            <a:xfrm>
              <a:off x="7470776" y="1809750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위쪽 54">
              <a:extLst>
                <a:ext uri="{FF2B5EF4-FFF2-40B4-BE49-F238E27FC236}">
                  <a16:creationId xmlns:a16="http://schemas.microsoft.com/office/drawing/2014/main" id="{9CD515D5-A16E-8D5B-4C14-AF614BB4875E}"/>
                </a:ext>
              </a:extLst>
            </p:cNvPr>
            <p:cNvSpPr/>
            <p:nvPr/>
          </p:nvSpPr>
          <p:spPr>
            <a:xfrm>
              <a:off x="7972659" y="1800225"/>
              <a:ext cx="247650" cy="466725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A65A9E2F-69BB-2076-F207-0F02C7ABB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5632">
            <a:off x="10968835" y="2242469"/>
            <a:ext cx="449824" cy="44066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006B539-3FEE-DA40-27BD-A2106643067E}"/>
              </a:ext>
            </a:extLst>
          </p:cNvPr>
          <p:cNvSpPr txBox="1"/>
          <p:nvPr/>
        </p:nvSpPr>
        <p:spPr>
          <a:xfrm>
            <a:off x="11185120" y="2667423"/>
            <a:ext cx="787805" cy="32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앗</a:t>
            </a:r>
            <a:r>
              <a:rPr lang="en-US" altLang="ko-KR" sz="2400" b="1" dirty="0">
                <a:solidFill>
                  <a:srgbClr val="FF0000"/>
                </a:solidFill>
              </a:rPr>
              <a:t>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6CCF4-9A98-1C8C-A556-F1AB3B644580}"/>
              </a:ext>
            </a:extLst>
          </p:cNvPr>
          <p:cNvSpPr txBox="1"/>
          <p:nvPr/>
        </p:nvSpPr>
        <p:spPr>
          <a:xfrm>
            <a:off x="7358365" y="5223881"/>
            <a:ext cx="2948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긴급차량 인식 후 신호 자동 변환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35AFB38-0404-E62F-A09E-B4D0909E9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42" b="89011" l="7540" r="93254">
                        <a14:foregroundMark x1="93254" y1="31868" x2="93254" y2="31868"/>
                        <a14:foregroundMark x1="81746" y1="8242" x2="81746" y2="8242"/>
                        <a14:foregroundMark x1="80556" y1="80220" x2="80556" y2="80220"/>
                        <a14:foregroundMark x1="7540" y1="42857" x2="7540" y2="42857"/>
                        <a14:foregroundMark x1="32937" y1="71978" x2="32937" y2="71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6028" y="2334441"/>
            <a:ext cx="1512719" cy="974992"/>
          </a:xfrm>
          <a:prstGeom prst="rect">
            <a:avLst/>
          </a:prstGeom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90648BE1-0C5C-A4BD-352B-1C69A60E5895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46F68F9F-1B38-023B-195E-385370EAEEEE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229ADE33-5F8C-FD9B-F491-CC661BB346D2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4111" name="그룹 1006">
              <a:extLst>
                <a:ext uri="{FF2B5EF4-FFF2-40B4-BE49-F238E27FC236}">
                  <a16:creationId xmlns:a16="http://schemas.microsoft.com/office/drawing/2014/main" id="{A5ED2D73-38C7-ED9B-0206-F90803440230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4112" name="Object 19">
                <a:extLst>
                  <a:ext uri="{FF2B5EF4-FFF2-40B4-BE49-F238E27FC236}">
                    <a16:creationId xmlns:a16="http://schemas.microsoft.com/office/drawing/2014/main" id="{C62879A4-84BE-47BC-383D-EFFD11BA8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D7FFF2EF-5F97-B096-C235-07AF9F3FCA68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</a:t>
              </a:r>
              <a:r>
                <a:rPr lang="ko-KR" altLang="en-US" sz="1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5122" name="Picture 2" descr="소방차·구급차보다 내車 먼저”…생명 가로막는 얌체운전 - 매일경제">
            <a:extLst>
              <a:ext uri="{FF2B5EF4-FFF2-40B4-BE49-F238E27FC236}">
                <a16:creationId xmlns:a16="http://schemas.microsoft.com/office/drawing/2014/main" id="{B05AFBD9-7221-0BA8-ECA7-61B74FCE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0" y="4172320"/>
            <a:ext cx="47625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신호등 빨간불 깜빡일 때, 노란불 깜빡일 때 무슨 차이?">
            <a:extLst>
              <a:ext uri="{FF2B5EF4-FFF2-40B4-BE49-F238E27FC236}">
                <a16:creationId xmlns:a16="http://schemas.microsoft.com/office/drawing/2014/main" id="{563673A6-F051-C1B3-7CEB-27824CB6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33" y="2439337"/>
            <a:ext cx="3363853" cy="155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92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sp>
        <p:nvSpPr>
          <p:cNvPr id="4109" name="TextBox 4108">
            <a:extLst>
              <a:ext uri="{FF2B5EF4-FFF2-40B4-BE49-F238E27FC236}">
                <a16:creationId xmlns:a16="http://schemas.microsoft.com/office/drawing/2014/main" id="{90648BE1-0C5C-A4BD-352B-1C69A60E5895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46F68F9F-1B38-023B-195E-385370EAEEEE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229ADE33-5F8C-FD9B-F491-CC661BB346D2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4111" name="그룹 1006">
              <a:extLst>
                <a:ext uri="{FF2B5EF4-FFF2-40B4-BE49-F238E27FC236}">
                  <a16:creationId xmlns:a16="http://schemas.microsoft.com/office/drawing/2014/main" id="{A5ED2D73-38C7-ED9B-0206-F90803440230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4112" name="Object 19">
                <a:extLst>
                  <a:ext uri="{FF2B5EF4-FFF2-40B4-BE49-F238E27FC236}">
                    <a16:creationId xmlns:a16="http://schemas.microsoft.com/office/drawing/2014/main" id="{C62879A4-84BE-47BC-383D-EFFD11BA8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D7FFF2EF-5F97-B096-C235-07AF9F3FCA68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</a:t>
              </a:r>
              <a:r>
                <a:rPr lang="ko-KR" altLang="en-US" sz="1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5124" name="Picture 4" descr="신호등 빨간불 깜빡일 때, 노란불 깜빡일 때 무슨 차이?">
            <a:extLst>
              <a:ext uri="{FF2B5EF4-FFF2-40B4-BE49-F238E27FC236}">
                <a16:creationId xmlns:a16="http://schemas.microsoft.com/office/drawing/2014/main" id="{563673A6-F051-C1B3-7CEB-27824CB6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33" y="2439337"/>
            <a:ext cx="3363853" cy="155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신호등 빨간불 깜빡일 때, 노란불 깜빡일 때 무슨 차이?">
            <a:extLst>
              <a:ext uri="{FF2B5EF4-FFF2-40B4-BE49-F238E27FC236}">
                <a16:creationId xmlns:a16="http://schemas.microsoft.com/office/drawing/2014/main" id="{300A918C-7440-5218-566C-B356B76F8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32" y="2439337"/>
            <a:ext cx="3363853" cy="156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288488-C828-2250-C366-BB5598673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83" y="4312841"/>
            <a:ext cx="3314987" cy="18137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509EAC-D8EC-DDCF-BF87-61D7B6864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9" y="3339871"/>
            <a:ext cx="4334909" cy="127635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0F8D3E5-CA47-019D-E482-F7E24C1D205C}"/>
              </a:ext>
            </a:extLst>
          </p:cNvPr>
          <p:cNvSpPr/>
          <p:nvPr/>
        </p:nvSpPr>
        <p:spPr>
          <a:xfrm>
            <a:off x="10401300" y="3429000"/>
            <a:ext cx="1342053" cy="10980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11FDF-6009-6862-1459-D06CA96DD56D}"/>
              </a:ext>
            </a:extLst>
          </p:cNvPr>
          <p:cNvSpPr txBox="1"/>
          <p:nvPr/>
        </p:nvSpPr>
        <p:spPr>
          <a:xfrm>
            <a:off x="7927605" y="5032704"/>
            <a:ext cx="294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ko-KR" altLang="en-US" sz="28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제공</a:t>
            </a:r>
            <a:r>
              <a:rPr lang="en-US" altLang="ko-KR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05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Haettenschweiler" panose="020B070604090206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6360</TotalTime>
  <Words>2264</Words>
  <Application>Microsoft Office PowerPoint</Application>
  <PresentationFormat>와이드스크린</PresentationFormat>
  <Paragraphs>592</Paragraphs>
  <Slides>56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6" baseType="lpstr">
      <vt:lpstr>Arial Unicode MS</vt:lpstr>
      <vt:lpstr>HY견고딕</vt:lpstr>
      <vt:lpstr>Noto Sans KR</vt:lpstr>
      <vt:lpstr>나눔고딕</vt:lpstr>
      <vt:lpstr>맑은 고딕</vt:lpstr>
      <vt:lpstr>함초롬바탕</vt:lpstr>
      <vt:lpstr>Arial</vt:lpstr>
      <vt:lpstr>Arial Black</vt:lpstr>
      <vt:lpstr>Haettenschweiler</vt:lpstr>
      <vt:lpstr>Office 테마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추후계획 : 각파트마다 아쉬웟던점 느낀점 자유롭게 작성</vt:lpstr>
      <vt:lpstr>출처</vt:lpstr>
      <vt:lpstr>QnA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CHOI HS</cp:lastModifiedBy>
  <cp:revision>136</cp:revision>
  <dcterms:created xsi:type="dcterms:W3CDTF">2022-12-15T07:36:15Z</dcterms:created>
  <dcterms:modified xsi:type="dcterms:W3CDTF">2023-02-14T12:52:13Z</dcterms:modified>
</cp:coreProperties>
</file>